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288" r:id="rId3"/>
    <p:sldId id="283" r:id="rId4"/>
    <p:sldId id="275" r:id="rId5"/>
    <p:sldId id="299" r:id="rId6"/>
    <p:sldId id="290" r:id="rId7"/>
    <p:sldId id="300" r:id="rId8"/>
    <p:sldId id="301" r:id="rId9"/>
    <p:sldId id="294" r:id="rId10"/>
    <p:sldId id="271" r:id="rId11"/>
    <p:sldId id="298" r:id="rId12"/>
    <p:sldId id="293" r:id="rId13"/>
    <p:sldId id="276" r:id="rId14"/>
    <p:sldId id="268" r:id="rId15"/>
    <p:sldId id="279" r:id="rId16"/>
    <p:sldId id="282" r:id="rId17"/>
    <p:sldId id="284" r:id="rId18"/>
    <p:sldId id="296" r:id="rId19"/>
    <p:sldId id="297" r:id="rId20"/>
    <p:sldId id="280" r:id="rId21"/>
    <p:sldId id="302" r:id="rId22"/>
    <p:sldId id="286" r:id="rId23"/>
  </p:sldIdLst>
  <p:sldSz cx="18288000" cy="10287000"/>
  <p:notesSz cx="6858000" cy="9144000"/>
  <p:embeddedFontLst>
    <p:embeddedFont>
      <p:font typeface="나눔스퀘어_ac 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나눔스퀘어OTF Bold" panose="020B0600000101010101" pitchFamily="34" charset="-127"/>
      <p:bold r:id="rId28"/>
    </p:embeddedFont>
    <p:embeddedFont>
      <p:font typeface="NanumSquareOTF" panose="020B0600000101010101" pitchFamily="34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스퀘어_ac" panose="020B0600000101010101" pitchFamily="50" charset="-127"/>
      <p:regular r:id="rId32"/>
    </p:embeddedFont>
    <p:embeddedFont>
      <p:font typeface="나눔스퀘어OTF_ac Bold" panose="020B0600000101010101" pitchFamily="34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OTF ExtraBold" panose="020B0600000101010101" pitchFamily="34" charset="-127"/>
      <p:bold r:id="rId35"/>
    </p:embeddedFont>
    <p:embeddedFont>
      <p:font typeface="나눔스퀘어OTF_ac" panose="020B0600000101010101" pitchFamily="34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NanumSquareOTF Bold" panose="020B0600000101010101" pitchFamily="34" charset="-127"/>
      <p:bold r:id="rId43"/>
    </p:embeddedFont>
    <p:embeddedFont>
      <p:font typeface="나눔스퀘어_ac ExtraBold" panose="020B0600000101010101" pitchFamily="50" charset="-127"/>
      <p:bold r:id="rId44"/>
    </p:embeddedFont>
    <p:embeddedFont>
      <p:font typeface="나눔스퀘어_ac Light" panose="020B0600000101010101" pitchFamily="50" charset="-127"/>
      <p:regular r:id="rId45"/>
    </p:embeddedFont>
    <p:embeddedFont>
      <p:font typeface="나눔스퀘어OTF Light" panose="020B0600000101010101" pitchFamily="34" charset="-127"/>
      <p:regular r:id="rId46"/>
    </p:embeddedFont>
    <p:embeddedFont>
      <p:font typeface="나눔스퀘어 Bold" panose="020B0600000101010101" pitchFamily="50" charset="-127"/>
      <p:bold r:id="rId47"/>
    </p:embeddedFont>
    <p:embeddedFont>
      <p:font typeface="나눔스퀘어OTF" panose="020B0600000101010101" pitchFamily="34" charset="-127"/>
      <p:regular r:id="rId48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스퀘어OTF_ac ExtraBold" panose="020B0600000101010101" pitchFamily="34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발표" id="{BD88F435-F00E-417E-A075-D7AA46418001}">
          <p14:sldIdLst>
            <p14:sldId id="287"/>
            <p14:sldId id="288"/>
            <p14:sldId id="283"/>
            <p14:sldId id="275"/>
            <p14:sldId id="299"/>
            <p14:sldId id="290"/>
            <p14:sldId id="300"/>
            <p14:sldId id="301"/>
            <p14:sldId id="294"/>
            <p14:sldId id="271"/>
            <p14:sldId id="298"/>
            <p14:sldId id="293"/>
            <p14:sldId id="276"/>
            <p14:sldId id="268"/>
            <p14:sldId id="279"/>
            <p14:sldId id="282"/>
            <p14:sldId id="284"/>
            <p14:sldId id="296"/>
            <p14:sldId id="297"/>
            <p14:sldId id="280"/>
            <p14:sldId id="302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864" userDrawn="1">
          <p15:clr>
            <a:srgbClr val="A4A3A4"/>
          </p15:clr>
        </p15:guide>
        <p15:guide id="3" pos="10608" userDrawn="1">
          <p15:clr>
            <a:srgbClr val="A4A3A4"/>
          </p15:clr>
        </p15:guide>
        <p15:guide id="4" orient="horz" pos="6024" userDrawn="1">
          <p15:clr>
            <a:srgbClr val="A4A3A4"/>
          </p15:clr>
        </p15:guide>
        <p15:guide id="5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919"/>
    <a:srgbClr val="F68435"/>
    <a:srgbClr val="D0DEF9"/>
    <a:srgbClr val="CC0000"/>
    <a:srgbClr val="1F497D"/>
    <a:srgbClr val="C6D9F1"/>
    <a:srgbClr val="FFFF71"/>
    <a:srgbClr val="FFFF99"/>
    <a:srgbClr val="E9EFF7"/>
    <a:srgbClr val="EDF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56" autoAdjust="0"/>
    <p:restoredTop sz="95400" autoAdjust="0"/>
  </p:normalViewPr>
  <p:slideViewPr>
    <p:cSldViewPr>
      <p:cViewPr>
        <p:scale>
          <a:sx n="75" d="100"/>
          <a:sy n="75" d="100"/>
        </p:scale>
        <p:origin x="54" y="-90"/>
      </p:cViewPr>
      <p:guideLst>
        <p:guide orient="horz" pos="3096"/>
        <p:guide pos="864"/>
        <p:guide pos="10608"/>
        <p:guide orient="horz" pos="602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49E51-02EF-4F32-ABE2-54556B703A19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6352-8068-47FF-8DFF-19302D8A9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691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852B-7970-41A5-90FD-C1CF80B6C6DB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8126-48A6-4D1B-918D-F790633570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0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04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6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4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6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78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27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672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61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22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7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B5E5E-3F3B-AB9A-821A-85CE1C8F5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E81B92-CC75-0DFB-86E6-5F39E6C87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CFA7E0-3B3A-76FB-8FE6-10A53F3B2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E3FE2-47FD-6A25-3431-ED8D731C64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0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8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7FD4-D5AC-9FE3-01B1-1ADF0D93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82989C-F527-6457-D06E-4130305F0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0D43B0-4646-6D14-E089-8D91C0C9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5779B-CA1C-328A-F919-D13B1B33D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5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9C3A5-B03D-90DA-2215-05B6D166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582194-54B6-9284-26F8-61C91514D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47ABBB-91C5-B878-79E4-91E207E88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1AE0EF-46A2-011E-1B13-8CC931929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7FD4-D5AC-9FE3-01B1-1ADF0D933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82989C-F527-6457-D06E-4130305F0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0D43B0-4646-6D14-E089-8D91C0C988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5779B-CA1C-328A-F919-D13B1B33D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62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15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28126-48A6-4D1B-918D-F790633570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0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F690-DDE3-44E8-B335-F05D9F7F433E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5D90F-6A32-41F2-A398-D69A90C17817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96AA-8FA6-46CB-9C1D-CCDE7C1C2B91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7A0D-1E56-419B-BCEF-5CD0FD26222B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D3FD-B221-4533-9315-C2E3593E0CDC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10142-64C1-4744-B9B1-1E10BED690DF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1B4FC-12B9-4912-96E2-39563D1D33B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E829-D7B4-492E-9DCC-23B3E30F491F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E218C-937E-44C5-98AB-5377B2E0D4E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F496E-85FF-4456-AF36-A486315C1626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DC664-907C-4B63-9777-62A93EB34CCA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3635-A517-46C9-A7E7-81F6DC3632DB}" type="datetime1">
              <a:rPr lang="en-US" altLang="ko-KR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33.png"/><Relationship Id="rId18" Type="http://schemas.openxmlformats.org/officeDocument/2006/relationships/image" Target="../media/image55.png"/><Relationship Id="rId3" Type="http://schemas.openxmlformats.org/officeDocument/2006/relationships/tags" Target="../tags/tag4.xml"/><Relationship Id="rId21" Type="http://schemas.openxmlformats.org/officeDocument/2006/relationships/image" Target="../media/image58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2" Type="http://schemas.openxmlformats.org/officeDocument/2006/relationships/tags" Target="../tags/tag3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openxmlformats.org/officeDocument/2006/relationships/tags" Target="../tags/tag6.xml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6.png"/><Relationship Id="rId19" Type="http://schemas.openxmlformats.org/officeDocument/2006/relationships/image" Target="../media/image56.png"/><Relationship Id="rId4" Type="http://schemas.openxmlformats.org/officeDocument/2006/relationships/tags" Target="../tags/tag5.xml"/><Relationship Id="rId9" Type="http://schemas.openxmlformats.org/officeDocument/2006/relationships/image" Target="../media/image5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5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solidFill>
                  <a:srgbClr val="D0DE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solidFill>
                  <a:srgbClr val="D0DEF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solidFill>
                <a:srgbClr val="D0DEF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2400" y="7494278"/>
            <a:ext cx="593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36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FACMAN</a:t>
            </a:r>
            <a:r>
              <a:rPr lang="ko-KR" altLang="en-US" sz="36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endParaRPr lang="en-US" altLang="ko-KR" sz="36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박찬영   </a:t>
            </a:r>
            <a:r>
              <a:rPr lang="en-US" altLang="ko-KR" sz="2800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chanreverse@gmail.com</a:t>
            </a:r>
            <a:endParaRPr lang="en-US" altLang="ko-KR" sz="28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800" b="0" i="0" u="none" strike="noStrike" spc="-1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강영혜</a:t>
            </a: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spc="-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grace142@naver.com</a:t>
            </a:r>
            <a:endParaRPr lang="en-US" altLang="ko-KR" sz="2800" b="0" i="0" u="none" strike="noStrike" spc="-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800" b="0" i="0" u="none" strike="noStrike" spc="-1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황나영</a:t>
            </a:r>
            <a:r>
              <a:rPr lang="ko-KR" altLang="en-US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2800" b="0" i="0" u="none" strike="noStrike" spc="-1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nayeong123@naver.com</a:t>
            </a:r>
            <a:endParaRPr lang="en-US" sz="2800" b="0" i="0" u="none" strike="noStrike" spc="-1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2400" y="5488956"/>
            <a:ext cx="180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2025.04.12</a:t>
            </a:r>
            <a:endParaRPr lang="en-US" sz="2000" b="0" i="0" u="none" strike="noStrik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8900" y="2404276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ts val="8300"/>
              </a:lnSpc>
            </a:pPr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  <a:endParaRPr lang="en-US" altLang="ko-KR" sz="6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>
              <a:lnSpc>
                <a:spcPts val="8300"/>
              </a:lnSpc>
            </a:pP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제조공장 </a:t>
            </a:r>
            <a:r>
              <a:rPr lang="ko-KR" altLang="en-US" sz="6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운영관리 시스템</a:t>
            </a:r>
            <a:endParaRPr lang="ko-KR" sz="6000" b="0" i="0" u="none" strike="noStrike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</p:spTree>
    <p:extLst>
      <p:ext uri="{BB962C8B-B14F-4D97-AF65-F5344CB8AC3E}">
        <p14:creationId xmlns:p14="http://schemas.microsoft.com/office/powerpoint/2010/main" val="9728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80484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아키텍처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7899"/>
              </a:lnSpc>
            </a:pP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Amazon EC2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 시뮬레이터 데이터 생성부터 분석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서비스까지의 구조를 설계하고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Python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Flask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등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오픈소스 툴과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프레임워크를 연계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하여 구현함</a:t>
            </a:r>
          </a:p>
        </p:txBody>
      </p: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10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7" name="Picture 2" descr="HTML과 CS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" t="22491" r="5989" b="23628"/>
          <a:stretch/>
        </p:blipFill>
        <p:spPr bwMode="auto">
          <a:xfrm>
            <a:off x="13806544" y="5548725"/>
            <a:ext cx="2341810" cy="95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0" descr="https://miro.medium.com/v2/0*xhLcTOIL9R45OLXF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9" r="15531"/>
          <a:stretch/>
        </p:blipFill>
        <p:spPr bwMode="auto">
          <a:xfrm>
            <a:off x="10660509" y="5688338"/>
            <a:ext cx="2058336" cy="170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4" descr="https://cdn.discordapp.com/attachments/1339063806105616556/1360196919665627306/flask.png?ex=67fa3d98&amp;is=67f8ec18&amp;hm=98d6be863d2ea499b739026ce0b1a3afa30e20ed3c795cd70b03b3a42044be8d&amp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572" y="6832601"/>
            <a:ext cx="2316039" cy="68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>
            <a:extLst>
              <a:ext uri="{FF2B5EF4-FFF2-40B4-BE49-F238E27FC236}">
                <a16:creationId xmlns:a16="http://schemas.microsoft.com/office/drawing/2014/main" id="{7F88FAC2-6981-E45C-5212-16057F0E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60" y="4726201"/>
            <a:ext cx="2134493" cy="6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44D4E885-5CF6-F726-7F6A-2764E103568B}"/>
              </a:ext>
            </a:extLst>
          </p:cNvPr>
          <p:cNvGrpSpPr/>
          <p:nvPr/>
        </p:nvGrpSpPr>
        <p:grpSpPr>
          <a:xfrm>
            <a:off x="4728204" y="7513990"/>
            <a:ext cx="1511776" cy="1103354"/>
            <a:chOff x="7037778" y="4748990"/>
            <a:chExt cx="2305963" cy="1682982"/>
          </a:xfrm>
        </p:grpSpPr>
        <p:pic>
          <p:nvPicPr>
            <p:cNvPr id="187" name="Picture 2" descr="post-thumbnail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12"/>
            <a:stretch/>
          </p:blipFill>
          <p:spPr bwMode="auto">
            <a:xfrm>
              <a:off x="7209781" y="5958484"/>
              <a:ext cx="2016005" cy="47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post-thumbnail">
              <a:extLst>
                <a:ext uri="{FF2B5EF4-FFF2-40B4-BE49-F238E27FC236}">
                  <a16:creationId xmlns:a16="http://schemas.microsoft.com/office/drawing/2014/main" id="{2EE6AFF9-C644-0FD9-D81B-A47764A1F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53"/>
            <a:stretch/>
          </p:blipFill>
          <p:spPr bwMode="auto">
            <a:xfrm>
              <a:off x="7037778" y="4748990"/>
              <a:ext cx="2305963" cy="1171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9" name="Picture 14" descr="OpenAI - 나무위키">
            <a:extLst>
              <a:ext uri="{FF2B5EF4-FFF2-40B4-BE49-F238E27FC236}">
                <a16:creationId xmlns:a16="http://schemas.microsoft.com/office/drawing/2014/main" id="{2A64B5F9-E6E2-BDC6-B948-6316A465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65" y="7738897"/>
            <a:ext cx="1697260" cy="45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12CE9B10-FA1B-4CBF-BEC6-4B7E0A0DDDF4}"/>
              </a:ext>
            </a:extLst>
          </p:cNvPr>
          <p:cNvSpPr/>
          <p:nvPr/>
        </p:nvSpPr>
        <p:spPr>
          <a:xfrm>
            <a:off x="1828149" y="3858830"/>
            <a:ext cx="4936069" cy="2287291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3D6A1DA-71A0-60B1-8576-7B891E7BEC61}"/>
              </a:ext>
            </a:extLst>
          </p:cNvPr>
          <p:cNvSpPr/>
          <p:nvPr/>
        </p:nvSpPr>
        <p:spPr>
          <a:xfrm>
            <a:off x="1828149" y="7070833"/>
            <a:ext cx="4936069" cy="1764662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2791694" y="3604384"/>
            <a:ext cx="3008979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Simulator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93" name="Picture 8" descr="Python vertical logo - Social media &amp; Logos Icons">
            <a:extLst>
              <a:ext uri="{FF2B5EF4-FFF2-40B4-BE49-F238E27FC236}">
                <a16:creationId xmlns:a16="http://schemas.microsoft.com/office/drawing/2014/main" id="{E5265116-311F-C258-E090-39D69772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50" y="4443247"/>
            <a:ext cx="1266087" cy="141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>
            <a:off x="4311002" y="6146121"/>
            <a:ext cx="16357" cy="867371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86C44C82-47B1-F9C0-32E4-106EE9E1C013}"/>
              </a:ext>
            </a:extLst>
          </p:cNvPr>
          <p:cNvSpPr/>
          <p:nvPr/>
        </p:nvSpPr>
        <p:spPr>
          <a:xfrm>
            <a:off x="3108274" y="6684009"/>
            <a:ext cx="2375818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AI Agent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3" name="모서리가 둥근 직사각형 202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13657166" y="4703975"/>
            <a:ext cx="2715713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Web </a:t>
            </a:r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Service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7223788" y="5201073"/>
            <a:ext cx="2482853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5C119EF8-5714-B7A1-0F4A-04E35AA28288}"/>
              </a:ext>
            </a:extLst>
          </p:cNvPr>
          <p:cNvGrpSpPr/>
          <p:nvPr/>
        </p:nvGrpSpPr>
        <p:grpSpPr>
          <a:xfrm>
            <a:off x="7924638" y="5897400"/>
            <a:ext cx="1181802" cy="1404334"/>
            <a:chOff x="4828625" y="3721569"/>
            <a:chExt cx="2323301" cy="3022131"/>
          </a:xfrm>
        </p:grpSpPr>
        <p:pic>
          <p:nvPicPr>
            <p:cNvPr id="184" name="Picture 6" descr="InfluxDB – Logos Download">
              <a:extLst>
                <a:ext uri="{FF2B5EF4-FFF2-40B4-BE49-F238E27FC236}">
                  <a16:creationId xmlns:a16="http://schemas.microsoft.com/office/drawing/2014/main" id="{A5CB6799-793C-EA12-3775-4B661CA921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16"/>
            <a:stretch/>
          </p:blipFill>
          <p:spPr bwMode="auto">
            <a:xfrm>
              <a:off x="4893951" y="3721569"/>
              <a:ext cx="2257975" cy="225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6" descr="InfluxDB – Logos Download">
              <a:extLst>
                <a:ext uri="{FF2B5EF4-FFF2-40B4-BE49-F238E27FC236}">
                  <a16:creationId xmlns:a16="http://schemas.microsoft.com/office/drawing/2014/main" id="{161B808F-5E35-F32F-8937-5A60D14FA2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4"/>
            <a:stretch/>
          </p:blipFill>
          <p:spPr bwMode="auto">
            <a:xfrm>
              <a:off x="4828625" y="6018818"/>
              <a:ext cx="2257975" cy="724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7" name="모서리가 둥근 직사각형 206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7360760" y="4703975"/>
            <a:ext cx="2226164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</a:t>
            </a:r>
            <a:endParaRPr lang="ko-KR" altLang="en-US" sz="28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10416255" y="5201073"/>
            <a:ext cx="2546844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68A308D9-A5DA-7596-3833-8589AEA483E9}"/>
              </a:ext>
            </a:extLst>
          </p:cNvPr>
          <p:cNvSpPr/>
          <p:nvPr/>
        </p:nvSpPr>
        <p:spPr>
          <a:xfrm>
            <a:off x="13471781" y="5201072"/>
            <a:ext cx="3011337" cy="2674677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397001" y="2844442"/>
            <a:ext cx="15443199" cy="6745815"/>
          </a:xfrm>
          <a:prstGeom prst="rect">
            <a:avLst/>
          </a:prstGeom>
          <a:noFill/>
          <a:ln w="38100">
            <a:solidFill>
              <a:srgbClr val="F68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0" name="Picture 4" descr="AWS Partner Page - AnswerRocket">
            <a:extLst>
              <a:ext uri="{FF2B5EF4-FFF2-40B4-BE49-F238E27FC236}">
                <a16:creationId xmlns:a16="http://schemas.microsoft.com/office/drawing/2014/main" id="{B844B6C8-5FB6-759C-272C-93E0855EB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15201" r="4379" b="16929"/>
          <a:stretch/>
        </p:blipFill>
        <p:spPr bwMode="auto">
          <a:xfrm>
            <a:off x="1359921" y="2436105"/>
            <a:ext cx="2045385" cy="85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  <a:endCxn id="155" idx="1"/>
          </p:cNvCxnSpPr>
          <p:nvPr/>
        </p:nvCxnSpPr>
        <p:spPr>
          <a:xfrm flipV="1">
            <a:off x="4311002" y="6538412"/>
            <a:ext cx="2912786" cy="11943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모서리가 둥근 직사각형 201">
            <a:extLst>
              <a:ext uri="{FF2B5EF4-FFF2-40B4-BE49-F238E27FC236}">
                <a16:creationId xmlns:a16="http://schemas.microsoft.com/office/drawing/2014/main" id="{C80147F5-AF23-623F-E9CA-AB8646B6E2F5}"/>
              </a:ext>
            </a:extLst>
          </p:cNvPr>
          <p:cNvSpPr/>
          <p:nvPr/>
        </p:nvSpPr>
        <p:spPr>
          <a:xfrm>
            <a:off x="10501768" y="4703975"/>
            <a:ext cx="2375818" cy="696327"/>
          </a:xfrm>
          <a:prstGeom prst="roundRect">
            <a:avLst>
              <a:gd name="adj" fmla="val 3345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Visualization</a:t>
            </a:r>
            <a:endParaRPr lang="ko-KR" altLang="en-US" sz="2800" spc="-1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50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>
            <a:off x="9706641" y="6502029"/>
            <a:ext cx="709614" cy="0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[R] 21">
            <a:extLst>
              <a:ext uri="{FF2B5EF4-FFF2-40B4-BE49-F238E27FC236}">
                <a16:creationId xmlns:a16="http://schemas.microsoft.com/office/drawing/2014/main" id="{108F0546-E136-0DE6-A2EF-BB92320FACAB}"/>
              </a:ext>
            </a:extLst>
          </p:cNvPr>
          <p:cNvCxnSpPr>
            <a:cxnSpLocks/>
          </p:cNvCxnSpPr>
          <p:nvPr/>
        </p:nvCxnSpPr>
        <p:spPr>
          <a:xfrm flipV="1">
            <a:off x="12963099" y="6502028"/>
            <a:ext cx="508682" cy="1"/>
          </a:xfrm>
          <a:prstGeom prst="line">
            <a:avLst/>
          </a:prstGeom>
          <a:ln w="57150"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5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10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642590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프레임워크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원자재 투입부터 생산 완료까지 전 공정 및 설비 데이터를 기반으로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와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 기술을 활용한 지능형 통합 운영관리 플랫폼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728" y="2408487"/>
            <a:ext cx="9265100" cy="7154613"/>
          </a:xfrm>
          <a:prstGeom prst="rect">
            <a:avLst/>
          </a:prstGeom>
          <a:solidFill>
            <a:srgbClr val="DAE7F6">
              <a:alpha val="17647"/>
            </a:srgbClr>
          </a:solidFill>
          <a:ln w="12700">
            <a:solidFill>
              <a:schemeClr val="tx2">
                <a:lumMod val="7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 lIns="45720" rIns="864000" bIns="108000" anchor="b"/>
          <a:lstStyle/>
          <a:p>
            <a:pPr algn="r">
              <a:defRPr/>
            </a:pPr>
            <a:r>
              <a:rPr lang="en-US" altLang="ko-KR" sz="28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AI Agent                       </a:t>
            </a:r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302892"/>
            <a:ext cx="5964200" cy="5297285"/>
          </a:xfrm>
          <a:prstGeom prst="rect">
            <a:avLst/>
          </a:prstGeom>
          <a:solidFill>
            <a:schemeClr val="accent6">
              <a:lumMod val="20000"/>
              <a:lumOff val="80000"/>
              <a:alpha val="23000"/>
            </a:schemeClr>
          </a:solidFill>
          <a:ln w="12700">
            <a:solidFill>
              <a:schemeClr val="accent6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square" lIns="45720" rIns="144000" bIns="108000" anchor="b"/>
          <a:lstStyle/>
          <a:p>
            <a:pPr algn="r">
              <a:defRPr/>
            </a:pPr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Process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6" name="Rectangle 14"/>
          <p:cNvSpPr>
            <a:spLocks noChangeArrowheads="1"/>
          </p:cNvSpPr>
          <p:nvPr/>
        </p:nvSpPr>
        <p:spPr bwMode="gray">
          <a:xfrm>
            <a:off x="1586679" y="5130998"/>
            <a:ext cx="1227615" cy="19939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7" name="Rectangle 14"/>
          <p:cNvSpPr>
            <a:spLocks noChangeArrowheads="1"/>
          </p:cNvSpPr>
          <p:nvPr/>
        </p:nvSpPr>
        <p:spPr bwMode="gray">
          <a:xfrm>
            <a:off x="1586679" y="4416889"/>
            <a:ext cx="1227615" cy="69714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P0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9" name="Rectangle 14"/>
          <p:cNvSpPr>
            <a:spLocks noChangeArrowheads="1"/>
          </p:cNvSpPr>
          <p:nvPr/>
        </p:nvSpPr>
        <p:spPr bwMode="gray">
          <a:xfrm>
            <a:off x="4471081" y="4544793"/>
            <a:ext cx="1318159" cy="3420539"/>
          </a:xfrm>
          <a:prstGeom prst="rect">
            <a:avLst/>
          </a:prstGeom>
          <a:solidFill>
            <a:schemeClr val="accent3">
              <a:lumMod val="40000"/>
              <a:lumOff val="60000"/>
              <a:alpha val="5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28" name="Rectangle 14"/>
          <p:cNvSpPr>
            <a:spLocks noChangeArrowheads="1"/>
          </p:cNvSpPr>
          <p:nvPr/>
        </p:nvSpPr>
        <p:spPr bwMode="gray">
          <a:xfrm>
            <a:off x="2963835" y="4575019"/>
            <a:ext cx="1318161" cy="3420539"/>
          </a:xfrm>
          <a:prstGeom prst="rect">
            <a:avLst/>
          </a:prstGeom>
          <a:solidFill>
            <a:srgbClr val="DCE6F2">
              <a:alpha val="51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06" name="Straight Connector 545"/>
          <p:cNvCxnSpPr/>
          <p:nvPr/>
        </p:nvCxnSpPr>
        <p:spPr bwMode="auto">
          <a:xfrm>
            <a:off x="3903682" y="5419762"/>
            <a:ext cx="86373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4"/>
          <p:cNvSpPr>
            <a:spLocks noChangeArrowheads="1"/>
          </p:cNvSpPr>
          <p:nvPr/>
        </p:nvSpPr>
        <p:spPr bwMode="gray">
          <a:xfrm>
            <a:off x="3064209" y="5682840"/>
            <a:ext cx="1117412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9" name="Rectangle 14"/>
          <p:cNvSpPr>
            <a:spLocks noChangeArrowheads="1"/>
          </p:cNvSpPr>
          <p:nvPr/>
        </p:nvSpPr>
        <p:spPr bwMode="gray">
          <a:xfrm>
            <a:off x="3113223" y="7094360"/>
            <a:ext cx="1019384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21" name="Straight Connector 545"/>
          <p:cNvCxnSpPr/>
          <p:nvPr/>
        </p:nvCxnSpPr>
        <p:spPr bwMode="auto">
          <a:xfrm>
            <a:off x="3903682" y="6803321"/>
            <a:ext cx="863739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4"/>
          <p:cNvSpPr>
            <a:spLocks noChangeArrowheads="1"/>
          </p:cNvSpPr>
          <p:nvPr/>
        </p:nvSpPr>
        <p:spPr bwMode="gray">
          <a:xfrm>
            <a:off x="2963835" y="3983171"/>
            <a:ext cx="1318161" cy="57959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P1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1" name="Rectangle 14"/>
          <p:cNvSpPr>
            <a:spLocks noChangeArrowheads="1"/>
          </p:cNvSpPr>
          <p:nvPr/>
        </p:nvSpPr>
        <p:spPr bwMode="gray">
          <a:xfrm>
            <a:off x="4472298" y="3983171"/>
            <a:ext cx="1315724" cy="57959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P2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원자재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14" y="5203158"/>
            <a:ext cx="762944" cy="100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4"/>
          <p:cNvSpPr>
            <a:spLocks noChangeArrowheads="1"/>
          </p:cNvSpPr>
          <p:nvPr/>
        </p:nvSpPr>
        <p:spPr bwMode="gray">
          <a:xfrm>
            <a:off x="1690111" y="6285288"/>
            <a:ext cx="1020750" cy="7647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원자재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투입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38" name="Straight Connector 545"/>
          <p:cNvCxnSpPr>
            <a:stCxn id="136" idx="3"/>
            <a:endCxn id="1026" idx="1"/>
          </p:cNvCxnSpPr>
          <p:nvPr/>
        </p:nvCxnSpPr>
        <p:spPr bwMode="auto">
          <a:xfrm flipV="1">
            <a:off x="2676069" y="5198646"/>
            <a:ext cx="553208" cy="79749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545"/>
          <p:cNvCxnSpPr>
            <a:stCxn id="136" idx="3"/>
            <a:endCxn id="108" idx="1"/>
          </p:cNvCxnSpPr>
          <p:nvPr/>
        </p:nvCxnSpPr>
        <p:spPr bwMode="auto">
          <a:xfrm>
            <a:off x="2676069" y="5996136"/>
            <a:ext cx="553208" cy="73747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 14"/>
          <p:cNvSpPr>
            <a:spLocks noChangeArrowheads="1"/>
          </p:cNvSpPr>
          <p:nvPr/>
        </p:nvSpPr>
        <p:spPr bwMode="gray">
          <a:xfrm>
            <a:off x="6051532" y="5126539"/>
            <a:ext cx="1179282" cy="1730273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28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7" name="Rectangle 14"/>
          <p:cNvSpPr>
            <a:spLocks noChangeArrowheads="1"/>
          </p:cNvSpPr>
          <p:nvPr/>
        </p:nvSpPr>
        <p:spPr bwMode="gray">
          <a:xfrm>
            <a:off x="6051532" y="4423727"/>
            <a:ext cx="1179282" cy="72753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</a:t>
            </a:r>
            <a:r>
              <a:rPr lang="en-US" altLang="ko-KR" sz="20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P3</a:t>
            </a:r>
            <a:endParaRPr lang="ko-KR" altLang="en-US" sz="20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030" name="Picture 6" descr="준비된 재고 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050" y="5324469"/>
            <a:ext cx="818247" cy="8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"/>
          <p:cNvSpPr>
            <a:spLocks noChangeArrowheads="1"/>
          </p:cNvSpPr>
          <p:nvPr/>
        </p:nvSpPr>
        <p:spPr bwMode="gray">
          <a:xfrm>
            <a:off x="6148487" y="6286887"/>
            <a:ext cx="985373" cy="485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생산품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50" name="Straight Connector 545"/>
          <p:cNvCxnSpPr>
            <a:endCxn id="146" idx="1"/>
          </p:cNvCxnSpPr>
          <p:nvPr/>
        </p:nvCxnSpPr>
        <p:spPr bwMode="auto">
          <a:xfrm>
            <a:off x="5475878" y="5198646"/>
            <a:ext cx="575655" cy="79303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545"/>
          <p:cNvCxnSpPr>
            <a:endCxn id="146" idx="1"/>
          </p:cNvCxnSpPr>
          <p:nvPr/>
        </p:nvCxnSpPr>
        <p:spPr bwMode="auto">
          <a:xfrm flipV="1">
            <a:off x="5475878" y="5991675"/>
            <a:ext cx="575655" cy="74193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023356" y="4692937"/>
            <a:ext cx="2664611" cy="3073705"/>
          </a:xfrm>
          <a:prstGeom prst="roundRect">
            <a:avLst>
              <a:gd name="adj" fmla="val 7834"/>
            </a:avLst>
          </a:prstGeom>
          <a:noFill/>
          <a:ln w="38100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  <p:txBody>
          <a:bodyPr anchor="ctr"/>
          <a:lstStyle/>
          <a:p>
            <a:pPr algn="ctr" latinLnBrk="1">
              <a:spcBef>
                <a:spcPct val="50000"/>
              </a:spcBef>
            </a:pPr>
            <a:endParaRPr lang="ko-KR" altLang="en-US" sz="4400" kern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160" name="모서리가 둥근 직사각형 159">
            <a:extLst/>
          </p:cNvPr>
          <p:cNvSpPr/>
          <p:nvPr/>
        </p:nvSpPr>
        <p:spPr bwMode="auto">
          <a:xfrm>
            <a:off x="7643573" y="2635832"/>
            <a:ext cx="1896881" cy="6529332"/>
          </a:xfrm>
          <a:prstGeom prst="roundRect">
            <a:avLst>
              <a:gd name="adj" fmla="val 12660"/>
            </a:avLst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2400" kern="0" dirty="0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64" name="Picture 70" descr="C:\Users\user\Downloads\database (1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707" y="3376836"/>
            <a:ext cx="685050" cy="762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Rectangle 14"/>
          <p:cNvSpPr>
            <a:spLocks noChangeArrowheads="1"/>
          </p:cNvSpPr>
          <p:nvPr/>
        </p:nvSpPr>
        <p:spPr bwMode="gray">
          <a:xfrm>
            <a:off x="7718405" y="4660747"/>
            <a:ext cx="1743771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상태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/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보수 이력 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DB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67" name="Picture 70" descr="C:\Users\user\Downloads\database (1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039" y="6599968"/>
            <a:ext cx="768071" cy="86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14"/>
          <p:cNvSpPr>
            <a:spLocks noChangeArrowheads="1"/>
          </p:cNvSpPr>
          <p:nvPr/>
        </p:nvSpPr>
        <p:spPr bwMode="gray">
          <a:xfrm>
            <a:off x="7694308" y="7767959"/>
            <a:ext cx="1900623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공정 프로세스 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DB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30" name="꺾인 연결선 29"/>
          <p:cNvCxnSpPr>
            <a:stCxn id="28" idx="0"/>
            <a:endCxn id="164" idx="0"/>
          </p:cNvCxnSpPr>
          <p:nvPr/>
        </p:nvCxnSpPr>
        <p:spPr>
          <a:xfrm rot="5400000" flipH="1" flipV="1">
            <a:off x="5813897" y="1918602"/>
            <a:ext cx="1316101" cy="4232570"/>
          </a:xfrm>
          <a:prstGeom prst="bentConnector3">
            <a:avLst>
              <a:gd name="adj1" fmla="val 117369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56" idx="2"/>
            <a:endCxn id="167" idx="1"/>
          </p:cNvCxnSpPr>
          <p:nvPr/>
        </p:nvCxnSpPr>
        <p:spPr>
          <a:xfrm rot="5400000" flipH="1" flipV="1">
            <a:off x="5505600" y="5903738"/>
            <a:ext cx="1569938" cy="3822939"/>
          </a:xfrm>
          <a:prstGeom prst="bentConnector4">
            <a:avLst>
              <a:gd name="adj1" fmla="val -14561"/>
              <a:gd name="adj2" fmla="val 81030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ai 어시스턴트 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2974" y="8866654"/>
            <a:ext cx="647794" cy="74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TextBox 3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19904" y="2948907"/>
            <a:ext cx="2920864" cy="3407072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1" name="직사각형 304"/>
          <p:cNvSpPr/>
          <p:nvPr>
            <p:custDataLst>
              <p:tags r:id="rId2"/>
            </p:custDataLst>
          </p:nvPr>
        </p:nvSpPr>
        <p:spPr>
          <a:xfrm>
            <a:off x="13913164" y="2948907"/>
            <a:ext cx="2827604" cy="5724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latinLnBrk="1"/>
            <a:r>
              <a:rPr lang="ko-KR" altLang="en-US" sz="2400" b="1" kern="0" dirty="0" err="1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챗봇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Agent</a:t>
            </a:r>
            <a:endParaRPr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3" name="TextBox 3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831960" y="6462000"/>
            <a:ext cx="2920864" cy="2281202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4" name="직사각형 304"/>
          <p:cNvSpPr/>
          <p:nvPr>
            <p:custDataLst>
              <p:tags r:id="rId4"/>
            </p:custDataLst>
          </p:nvPr>
        </p:nvSpPr>
        <p:spPr>
          <a:xfrm>
            <a:off x="13925220" y="6471508"/>
            <a:ext cx="2827604" cy="5625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latinLnBrk="1"/>
            <a:r>
              <a:rPr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보고서 </a:t>
            </a:r>
            <a:r>
              <a:rPr lang="ko-KR" altLang="en-US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생성</a:t>
            </a:r>
            <a:endParaRPr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6" name="TextBox 3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54249" y="2940155"/>
            <a:ext cx="3442389" cy="5803047"/>
          </a:xfrm>
          <a:prstGeom prst="rect">
            <a:avLst/>
          </a:prstGeom>
          <a:solidFill>
            <a:srgbClr val="EDEFF4"/>
          </a:solidFill>
          <a:ln w="6350" cap="flat" cmpd="sng" algn="ctr">
            <a:solidFill>
              <a:schemeClr val="tx2"/>
            </a:solidFill>
            <a:prstDash val="solid"/>
          </a:ln>
          <a:effectLst/>
        </p:spPr>
        <p:txBody>
          <a:bodyPr lIns="36000" tIns="108000" rIns="36000" bIns="36000"/>
          <a:lstStyle/>
          <a:p>
            <a:pPr marL="0" marR="0" lvl="0" indent="0" algn="ctr" defTabSz="914400" eaLnBrk="1" fontAlgn="auto" latinLnBrk="1" hangingPunct="1">
              <a:lnSpc>
                <a:spcPts val="9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7" name="직사각형 304"/>
          <p:cNvSpPr/>
          <p:nvPr>
            <p:custDataLst>
              <p:tags r:id="rId6"/>
            </p:custDataLst>
          </p:nvPr>
        </p:nvSpPr>
        <p:spPr>
          <a:xfrm>
            <a:off x="10687999" y="2940155"/>
            <a:ext cx="3007052" cy="57243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36000" tIns="36000" rIns="36000" anchor="ctr"/>
          <a:lstStyle/>
          <a:p>
            <a:pPr algn="ctr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설비 </a:t>
            </a:r>
            <a:r>
              <a:rPr kumimoji="0" lang="ko-KR" altLang="en-US" sz="2400" b="1" kern="0" dirty="0" err="1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예지보전</a:t>
            </a:r>
            <a:r>
              <a:rPr kumimoji="0" lang="ko-KR" altLang="en-US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kern="0" dirty="0" smtClean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Agent</a:t>
            </a:r>
            <a:endParaRPr kumimoji="0" 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40" name="Picture 16" descr="데이터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636" y="4057996"/>
            <a:ext cx="678096" cy="83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Rectangle 14"/>
          <p:cNvSpPr>
            <a:spLocks noChangeArrowheads="1"/>
          </p:cNvSpPr>
          <p:nvPr/>
        </p:nvSpPr>
        <p:spPr bwMode="gray">
          <a:xfrm>
            <a:off x="11465530" y="4186287"/>
            <a:ext cx="241363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상태와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로그 데이터 분석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276" name="Straight Connector 545"/>
          <p:cNvCxnSpPr>
            <a:stCxn id="1040" idx="2"/>
            <a:endCxn id="1042" idx="0"/>
          </p:cNvCxnSpPr>
          <p:nvPr/>
        </p:nvCxnSpPr>
        <p:spPr bwMode="auto">
          <a:xfrm>
            <a:off x="10932684" y="4892660"/>
            <a:ext cx="1" cy="2501349"/>
          </a:xfrm>
          <a:prstGeom prst="line">
            <a:avLst/>
          </a:prstGeom>
          <a:ln w="38100">
            <a:headEnd type="none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Rectangle 14"/>
          <p:cNvSpPr>
            <a:spLocks noChangeArrowheads="1"/>
          </p:cNvSpPr>
          <p:nvPr/>
        </p:nvSpPr>
        <p:spPr bwMode="gray">
          <a:xfrm>
            <a:off x="11377057" y="5150429"/>
            <a:ext cx="2174037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14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79" name="Rectangle 14"/>
          <p:cNvSpPr>
            <a:spLocks noChangeArrowheads="1"/>
          </p:cNvSpPr>
          <p:nvPr/>
        </p:nvSpPr>
        <p:spPr bwMode="gray">
          <a:xfrm>
            <a:off x="12155002" y="5746246"/>
            <a:ext cx="1469058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endParaRPr lang="ko-KR" altLang="en-US" sz="12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81" name="Rectangle 14"/>
          <p:cNvSpPr>
            <a:spLocks noChangeArrowheads="1"/>
          </p:cNvSpPr>
          <p:nvPr/>
        </p:nvSpPr>
        <p:spPr bwMode="gray">
          <a:xfrm>
            <a:off x="11434375" y="7575172"/>
            <a:ext cx="2109884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수리 </a:t>
            </a:r>
            <a:endParaRPr lang="en-US" altLang="ko-KR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자동 스케줄링</a:t>
            </a:r>
          </a:p>
        </p:txBody>
      </p:sp>
      <p:cxnSp>
        <p:nvCxnSpPr>
          <p:cNvPr id="284" name="꺾인 연결선 283"/>
          <p:cNvCxnSpPr>
            <a:stCxn id="160" idx="3"/>
            <a:endCxn id="1040" idx="1"/>
          </p:cNvCxnSpPr>
          <p:nvPr/>
        </p:nvCxnSpPr>
        <p:spPr>
          <a:xfrm flipV="1">
            <a:off x="9454232" y="4537044"/>
            <a:ext cx="974013" cy="926371"/>
          </a:xfrm>
          <a:prstGeom prst="bentConnector3">
            <a:avLst>
              <a:gd name="adj1" fmla="val 38892"/>
            </a:avLst>
          </a:prstGeom>
          <a:ln w="38100"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꺾인 연결선 287"/>
          <p:cNvCxnSpPr>
            <a:stCxn id="1042" idx="1"/>
            <a:endCxn id="160" idx="3"/>
          </p:cNvCxnSpPr>
          <p:nvPr/>
        </p:nvCxnSpPr>
        <p:spPr>
          <a:xfrm rot="10800000">
            <a:off x="9540454" y="5900499"/>
            <a:ext cx="1078076" cy="1887335"/>
          </a:xfrm>
          <a:prstGeom prst="bentConnector3">
            <a:avLst>
              <a:gd name="adj1" fmla="val 50000"/>
            </a:avLst>
          </a:prstGeom>
          <a:ln w="38100"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279" y="2940155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9904" y="2948907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1960" y="6471509"/>
            <a:ext cx="429720" cy="572435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400" b="1" kern="0" dirty="0">
                <a:solidFill>
                  <a:prstClr val="white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endParaRPr lang="ko-KR" altLang="en-US" sz="2400" b="1" kern="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11266719" y="5557605"/>
            <a:ext cx="2287210" cy="1152016"/>
          </a:xfrm>
          <a:prstGeom prst="wedgeRectCallout">
            <a:avLst>
              <a:gd name="adj1" fmla="val -65327"/>
              <a:gd name="adj2" fmla="val -610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“OO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</a:t>
            </a:r>
            <a:r>
              <a:rPr lang="en-US" altLang="ko-KR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”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 </a:t>
            </a:r>
            <a:endParaRPr lang="en-US" altLang="ko-KR" sz="20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kern="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점검 시기 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도래</a:t>
            </a:r>
            <a:r>
              <a:rPr lang="en-US" altLang="ko-KR" sz="2000" b="1" kern="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sz="2000" b="1" kern="0" dirty="0">
              <a:solidFill>
                <a:srgbClr val="C0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알리다 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8393" y="5357343"/>
            <a:ext cx="461361" cy="4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6" name="꺾인 연결선 125"/>
          <p:cNvCxnSpPr>
            <a:endCxn id="231" idx="0"/>
          </p:cNvCxnSpPr>
          <p:nvPr/>
        </p:nvCxnSpPr>
        <p:spPr>
          <a:xfrm flipV="1">
            <a:off x="9454235" y="2940155"/>
            <a:ext cx="5871349" cy="142957"/>
          </a:xfrm>
          <a:prstGeom prst="bentConnector4">
            <a:avLst>
              <a:gd name="adj1" fmla="val 7754"/>
              <a:gd name="adj2" fmla="val 330819"/>
            </a:avLst>
          </a:prstGeom>
          <a:ln>
            <a:headEnd type="oval" w="lg" len="lg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질문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3722420"/>
            <a:ext cx="458698" cy="4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"/>
          <p:cNvSpPr>
            <a:spLocks noChangeArrowheads="1"/>
          </p:cNvSpPr>
          <p:nvPr/>
        </p:nvSpPr>
        <p:spPr bwMode="gray">
          <a:xfrm>
            <a:off x="14721359" y="3691091"/>
            <a:ext cx="1998460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사용자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질의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>
            <a:off x="14936544" y="4251565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데이터 검색 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4649037"/>
            <a:ext cx="380910" cy="4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"/>
          <p:cNvSpPr>
            <a:spLocks noChangeArrowheads="1"/>
          </p:cNvSpPr>
          <p:nvPr/>
        </p:nvSpPr>
        <p:spPr bwMode="gray">
          <a:xfrm>
            <a:off x="14721359" y="4663126"/>
            <a:ext cx="2210735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주요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KPI </a:t>
            </a:r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지표</a:t>
            </a:r>
            <a:endParaRPr lang="en-US" altLang="ko-KR" sz="2400" b="1" kern="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조회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62" name="Picture 14" descr="일체 포함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413" y="5786009"/>
            <a:ext cx="431588" cy="45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4"/>
          <p:cNvSpPr>
            <a:spLocks noChangeArrowheads="1"/>
          </p:cNvSpPr>
          <p:nvPr/>
        </p:nvSpPr>
        <p:spPr bwMode="gray">
          <a:xfrm>
            <a:off x="14721359" y="5782471"/>
            <a:ext cx="1814041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r>
              <a:rPr lang="ko-KR" altLang="en-US" sz="2400" b="1" kern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실시간 응답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2066" name="Picture 18" descr="통계 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432" y="7262139"/>
            <a:ext cx="560448" cy="63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4"/>
          <p:cNvSpPr>
            <a:spLocks noChangeArrowheads="1"/>
          </p:cNvSpPr>
          <p:nvPr/>
        </p:nvSpPr>
        <p:spPr bwMode="gray">
          <a:xfrm>
            <a:off x="13644053" y="8107418"/>
            <a:ext cx="167989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항목별 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통계 요약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3" name="이등변 삼각형 162"/>
          <p:cNvSpPr/>
          <p:nvPr/>
        </p:nvSpPr>
        <p:spPr>
          <a:xfrm rot="5400000">
            <a:off x="14859353" y="7762598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Rectangle 14"/>
          <p:cNvSpPr>
            <a:spLocks noChangeArrowheads="1"/>
          </p:cNvSpPr>
          <p:nvPr/>
        </p:nvSpPr>
        <p:spPr bwMode="gray">
          <a:xfrm>
            <a:off x="15111179" y="8107418"/>
            <a:ext cx="1679896" cy="4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보고서 </a:t>
            </a:r>
            <a:r>
              <a:rPr lang="ko-KR" altLang="en-US" sz="20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작성 </a:t>
            </a:r>
            <a:r>
              <a:rPr lang="en-US" altLang="ko-KR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&amp; </a:t>
            </a:r>
            <a:r>
              <a:rPr lang="ko-KR" altLang="en-US" sz="20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내보내기</a:t>
            </a:r>
            <a:endParaRPr lang="en-US" altLang="ko-KR" sz="20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5535005" y="7266844"/>
            <a:ext cx="922716" cy="520187"/>
            <a:chOff x="15529182" y="7337801"/>
            <a:chExt cx="776714" cy="560323"/>
          </a:xfrm>
        </p:grpSpPr>
        <p:pic>
          <p:nvPicPr>
            <p:cNvPr id="2068" name="Picture 20" descr="서 보고서 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182" y="7337801"/>
              <a:ext cx="403463" cy="560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다운로드 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98863" y="7394009"/>
              <a:ext cx="307033" cy="426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11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8" name="Rectangle 14"/>
          <p:cNvSpPr>
            <a:spLocks noChangeArrowheads="1"/>
          </p:cNvSpPr>
          <p:nvPr/>
        </p:nvSpPr>
        <p:spPr bwMode="gray">
          <a:xfrm>
            <a:off x="4460108" y="5677471"/>
            <a:ext cx="1117412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A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2" name="Rectangle 14"/>
          <p:cNvSpPr>
            <a:spLocks noChangeArrowheads="1"/>
          </p:cNvSpPr>
          <p:nvPr/>
        </p:nvSpPr>
        <p:spPr bwMode="gray">
          <a:xfrm>
            <a:off x="4509122" y="7088991"/>
            <a:ext cx="1019384" cy="427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</a:t>
            </a:r>
            <a:r>
              <a:rPr lang="en-US" altLang="ko-KR" sz="2400" b="1" kern="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B</a:t>
            </a:r>
            <a:endParaRPr lang="ko-KR" altLang="en-US" sz="2400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122" name="Straight Connector 545"/>
          <p:cNvCxnSpPr/>
          <p:nvPr/>
        </p:nvCxnSpPr>
        <p:spPr bwMode="auto">
          <a:xfrm>
            <a:off x="3920707" y="5419762"/>
            <a:ext cx="863739" cy="131385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545"/>
          <p:cNvCxnSpPr>
            <a:stCxn id="108" idx="3"/>
          </p:cNvCxnSpPr>
          <p:nvPr/>
        </p:nvCxnSpPr>
        <p:spPr bwMode="auto">
          <a:xfrm flipV="1">
            <a:off x="3920707" y="5446111"/>
            <a:ext cx="863739" cy="128750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0" y="4837842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00" y="6300227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4832473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제조 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99" y="6294858"/>
            <a:ext cx="691431" cy="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수리 도구 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530" y="7394009"/>
            <a:ext cx="628309" cy="7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이등변 삼각형 138"/>
          <p:cNvSpPr/>
          <p:nvPr/>
        </p:nvSpPr>
        <p:spPr>
          <a:xfrm rot="10800000">
            <a:off x="14985351" y="5454855"/>
            <a:ext cx="551699" cy="18186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Rectangle 14"/>
          <p:cNvSpPr>
            <a:spLocks noChangeArrowheads="1"/>
          </p:cNvSpPr>
          <p:nvPr/>
        </p:nvSpPr>
        <p:spPr bwMode="gray">
          <a:xfrm>
            <a:off x="11424951" y="5258747"/>
            <a:ext cx="985373" cy="485221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판단</a:t>
            </a:r>
            <a:endParaRPr lang="ko-KR" altLang="en-US" sz="2400" b="1" kern="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79" name="Picture 6" descr="https://upload.wikimedia.org/wikipedia/commons/thumb/c/c6/Influxdb_logo.svg/250px-Influxdb_logo.svg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8" t="30638" r="21927" b="29001"/>
          <a:stretch/>
        </p:blipFill>
        <p:spPr bwMode="auto">
          <a:xfrm>
            <a:off x="7651572" y="8621639"/>
            <a:ext cx="1796778" cy="49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1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제조 모니터링 대시보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323" y="342900"/>
            <a:ext cx="16831354" cy="9879182"/>
          </a:xfrm>
          <a:prstGeom prst="rect">
            <a:avLst/>
          </a:prstGeom>
        </p:spPr>
      </p:pic>
      <p:pic>
        <p:nvPicPr>
          <p:cNvPr id="96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12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3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시연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074" name="Picture 2" descr="https://cdn.discordapp.com/attachments/1339063806105616556/1359449432160075776/image.png?ex=67f78571&amp;is=67f633f1&amp;hm=b968c77a3f08c72f22386839c10c8d8d679254a35cf67f28348ddc3258af501d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42714"/>
            <a:ext cx="12414382" cy="66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182" y="4206414"/>
            <a:ext cx="4456311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9967" y="1866900"/>
            <a:ext cx="2743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메인 대시보드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2460267" y="2791779"/>
            <a:ext cx="860637" cy="12014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 rot="10800000" flipH="1">
            <a:off x="12399049" y="3707981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13311379" y="2795288"/>
            <a:ext cx="198157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476016" y="2297787"/>
            <a:ext cx="22973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err="1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챗봇</a:t>
            </a:r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서비스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6" name="타원 25"/>
          <p:cNvSpPr/>
          <p:nvPr/>
        </p:nvSpPr>
        <p:spPr>
          <a:xfrm rot="10800000" flipH="1">
            <a:off x="14995775" y="4739814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15116073" y="4206414"/>
            <a:ext cx="519641" cy="7254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5621000" y="4206414"/>
            <a:ext cx="1935493" cy="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773400" y="3720330"/>
            <a:ext cx="22973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28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보고서 생성</a:t>
            </a:r>
            <a:endParaRPr lang="ko-KR" altLang="en-US" sz="2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0332" y="3027396"/>
            <a:ext cx="8505669" cy="620821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12" idx="7"/>
          </p:cNvCxnSpPr>
          <p:nvPr/>
        </p:nvCxnSpPr>
        <p:spPr>
          <a:xfrm flipH="1" flipV="1">
            <a:off x="5953126" y="2377614"/>
            <a:ext cx="701333" cy="1039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429000" y="2377614"/>
            <a:ext cx="2524126" cy="35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 rot="10800000" flipH="1">
            <a:off x="6400800" y="3157192"/>
            <a:ext cx="297180" cy="3048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2940" y="2994588"/>
            <a:ext cx="2255557" cy="620821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13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1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159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160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400" b="0" i="0" u="none" strike="noStrike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</a:t>
            </a:r>
            <a:endParaRPr lang="ko-KR" sz="3400" b="0" i="0" u="none" strike="noStrike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1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10323630" y="2400300"/>
            <a:ext cx="6516569" cy="620079"/>
            <a:chOff x="9220200" y="2400300"/>
            <a:chExt cx="7620000" cy="620079"/>
          </a:xfrm>
        </p:grpSpPr>
        <p:sp>
          <p:nvSpPr>
            <p:cNvPr id="164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정성적 기대효과</a:t>
              </a:r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165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1305725" y="2400300"/>
            <a:ext cx="8760177" cy="620079"/>
            <a:chOff x="9220200" y="2400300"/>
            <a:chExt cx="7620000" cy="620079"/>
          </a:xfrm>
        </p:grpSpPr>
        <p:sp>
          <p:nvSpPr>
            <p:cNvPr id="16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정량적 기대효과</a:t>
              </a:r>
              <a:endParaRPr lang="ko-KR" altLang="en-US" sz="24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16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6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31270" y="3027184"/>
            <a:ext cx="872713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0439400" y="3027184"/>
            <a:ext cx="640080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830" y="3240216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현장 대응 자동화 및 관리자 개입 최소화</a:t>
            </a:r>
          </a:p>
        </p:txBody>
      </p:sp>
      <p:sp>
        <p:nvSpPr>
          <p:cNvPr id="17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9760" y="3798403"/>
            <a:ext cx="5951840" cy="125699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고장 패턴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을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조기 감지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하여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실시간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현장 대응 및 조치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가능</a:t>
            </a:r>
            <a:endParaRPr lang="en-US" altLang="ko-KR" sz="16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예지보전으로 관리자의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불필요한 순회 점검</a:t>
            </a:r>
            <a:r>
              <a:rPr lang="en-US" altLang="ko-KR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,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현장 대응 횟수 감소</a:t>
            </a:r>
            <a:endParaRPr lang="en-US" altLang="ko-KR" b="1" kern="0" spc="-6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830" y="5289537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관리 업무 자동화 및 보고서 효율 향상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9760" y="5867670"/>
            <a:ext cx="5951840" cy="138430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운영 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KPI,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설비 로그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이벤트 이력 등을 자동 집계하여 </a:t>
            </a:r>
            <a: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</a:b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 정합성이 확보된 자동 보고서 생성 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가능</a:t>
            </a:r>
            <a:endParaRPr lang="en-US" altLang="ko-KR" sz="1600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담당자는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중요 지표 분석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과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의사결정 자료 작성에 집중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9430" y="7479459"/>
            <a:ext cx="596677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spc="-7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   사용자 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친화적 시각화</a:t>
            </a:r>
            <a:r>
              <a:rPr lang="en-US" altLang="ko-KR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·</a:t>
            </a:r>
            <a:r>
              <a:rPr lang="ko-KR" altLang="en-US" sz="2000" b="1" kern="0" spc="-7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챗봇으로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정보 </a:t>
            </a:r>
            <a:r>
              <a:rPr lang="ko-KR" altLang="en-US" sz="2000" b="1" kern="0" spc="-7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전달력</a:t>
            </a:r>
            <a:r>
              <a:rPr lang="ko-KR" altLang="en-US" sz="2000" b="1" kern="0" spc="-7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향상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4360" y="8037646"/>
            <a:ext cx="5951840" cy="138430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직관적인 대시보드 </a:t>
            </a:r>
            <a:r>
              <a:rPr lang="en-US" altLang="ko-KR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UI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로 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전문지식 없이도 운영 상황 파악 용이</a:t>
            </a:r>
            <a:endParaRPr lang="en-US" altLang="ko-KR" sz="1600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24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기반 </a:t>
            </a:r>
            <a:r>
              <a:rPr lang="ko-KR" altLang="en-US" sz="16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질의응답를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통해 </a:t>
            </a:r>
            <a:r>
              <a:rPr lang="ko-KR" altLang="en-US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 해석 시간을 </a:t>
            </a:r>
            <a:r>
              <a:rPr lang="ko-KR" altLang="en-US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단축</a:t>
            </a:r>
            <a:r>
              <a: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 Light" panose="020B0600000101010101" pitchFamily="50" charset="-127"/>
                <a:ea typeface="나눔스퀘어 Light" panose="020B0600000101010101" pitchFamily="50" charset="-127"/>
                <a:cs typeface="Arial" panose="020B0604020202020204" pitchFamily="34" charset="0"/>
              </a:rPr>
              <a:t>하고</a:t>
            </a:r>
            <a:r>
              <a:rPr lang="ko-KR" altLang="en-US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필요한 정보를 즉시 전달</a:t>
            </a:r>
            <a:endParaRPr lang="ko-KR" altLang="ko-KR" sz="16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 Light" panose="020B0600000101010101" pitchFamily="50" charset="-127"/>
              <a:ea typeface="나눔스퀘어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>
            <a:defPPr>
              <a:defRPr lang="en-US"/>
            </a:defPPr>
            <a:lvl1pPr lvl="0">
              <a:lnSpc>
                <a:spcPct val="107899"/>
              </a:lnSpc>
              <a:defRPr sz="2400" spc="-1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r>
              <a:rPr lang="en-US" altLang="ko-KR" dirty="0"/>
              <a:t>Agent </a:t>
            </a:r>
            <a:r>
              <a:rPr lang="ko-KR" altLang="en-US" dirty="0"/>
              <a:t>기능 도입을 통해 설비 운영 </a:t>
            </a:r>
            <a:r>
              <a:rPr lang="ko-KR" altLang="en-US" dirty="0" smtClean="0"/>
              <a:t>효율성 증가</a:t>
            </a:r>
            <a:r>
              <a:rPr lang="en-US" altLang="ko-KR" dirty="0" smtClean="0"/>
              <a:t>, </a:t>
            </a:r>
            <a:r>
              <a:rPr lang="ko-KR" altLang="en-US" dirty="0"/>
              <a:t>작업자 </a:t>
            </a:r>
            <a:r>
              <a:rPr lang="ko-KR" altLang="en-US" dirty="0" smtClean="0"/>
              <a:t>현장 대응 부담 감소</a:t>
            </a:r>
            <a:r>
              <a:rPr lang="en-US" altLang="ko-KR" dirty="0" smtClean="0"/>
              <a:t>, </a:t>
            </a:r>
            <a:r>
              <a:rPr lang="ko-KR" altLang="en-US" dirty="0"/>
              <a:t>현장 정보 공유 효율 등 주요 지표 전반에서 개선 효과를 확인함</a:t>
            </a:r>
          </a:p>
        </p:txBody>
      </p:sp>
      <p:pic>
        <p:nvPicPr>
          <p:cNvPr id="4100" name="Picture 4" descr="예측 분석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719" y="7437911"/>
            <a:ext cx="705281" cy="70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회의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5390702"/>
            <a:ext cx="60960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스마트 제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925" y="3278818"/>
            <a:ext cx="696307" cy="69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308" y="3241502"/>
            <a:ext cx="4077683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설비 가동률 향상</a:t>
            </a:r>
            <a:endParaRPr lang="ko-KR" altLang="en-US" sz="2000" b="1" kern="0" dirty="0">
              <a:solidFill>
                <a:srgbClr val="FFFFFF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823" y="3241502"/>
            <a:ext cx="4053020" cy="570887"/>
          </a:xfrm>
          <a:prstGeom prst="rect">
            <a:avLst/>
          </a:prstGeom>
          <a:solidFill>
            <a:srgbClr val="1B69C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OEE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개선</a:t>
            </a:r>
            <a:endParaRPr lang="ko-KR" altLang="en-US" sz="2000" b="1" kern="0" dirty="0">
              <a:solidFill>
                <a:srgbClr val="FFFFFF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779" y="7962900"/>
            <a:ext cx="4086740" cy="1459046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285750" indent="-196850">
              <a:lnSpc>
                <a:spcPts val="31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기반 예지 보전 도입 시</a:t>
            </a: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,</a:t>
            </a:r>
            <a:b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Rule-based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대비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가동률 </a:t>
            </a:r>
            <a:r>
              <a:rPr lang="en-US" altLang="ko-KR" sz="2800" b="1" kern="0" spc="-1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28.6%p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향상</a:t>
            </a:r>
            <a:endParaRPr lang="en-US" altLang="ko-KR" sz="2000" b="1" kern="0" spc="-10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823" y="7962900"/>
            <a:ext cx="4086740" cy="1459046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marL="285750" indent="-196850">
              <a:lnSpc>
                <a:spcPts val="31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기반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예지 보전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도입 시</a:t>
            </a: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Rule-based </a:t>
            </a:r>
            <a:r>
              <a:rPr lang="ko-KR" altLang="en-US" sz="20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대비 </a:t>
            </a: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</a:br>
            <a:r>
              <a:rPr lang="en-US" altLang="ko-KR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OEE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21.9%p</a:t>
            </a:r>
            <a:r>
              <a:rPr lang="en-US" altLang="ko-KR" sz="2800" b="1" kern="0" spc="-1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spc="-1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향상</a:t>
            </a:r>
            <a:endParaRPr lang="en-US" altLang="ko-KR" sz="2000" b="1" kern="0" spc="-10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29023" y="4109736"/>
            <a:ext cx="4159798" cy="3674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latinLnBrk="0"/>
            <a:endParaRPr lang="ko-KR" altLang="en-US" sz="2100" dirty="0" smtClean="0">
              <a:ln>
                <a:solidFill>
                  <a:srgbClr val="006AB5">
                    <a:alpha val="0"/>
                  </a:srgb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6668" y="6070266"/>
            <a:ext cx="685800" cy="11317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3073406" y="5390702"/>
            <a:ext cx="685800" cy="18112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102280" y="4476746"/>
            <a:ext cx="685800" cy="272524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772549" y="7192357"/>
            <a:ext cx="3505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TextBox 42"/>
          <p:cNvSpPr txBox="1"/>
          <p:nvPr/>
        </p:nvSpPr>
        <p:spPr>
          <a:xfrm>
            <a:off x="2233473" y="7253261"/>
            <a:ext cx="53219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사후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정비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6" name="TextBox 42"/>
          <p:cNvSpPr txBox="1"/>
          <p:nvPr/>
        </p:nvSpPr>
        <p:spPr>
          <a:xfrm>
            <a:off x="3047257" y="7253261"/>
            <a:ext cx="74244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Rule-</a:t>
            </a:r>
          </a:p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based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7" name="TextBox 42"/>
          <p:cNvSpPr txBox="1"/>
          <p:nvPr/>
        </p:nvSpPr>
        <p:spPr>
          <a:xfrm>
            <a:off x="4074692" y="7253261"/>
            <a:ext cx="81009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</a:t>
            </a:r>
          </a:p>
          <a:p>
            <a:pPr lvl="0" algn="ctr" latinLnBrk="0">
              <a:defRPr/>
            </a:pP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Agent 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6387478" y="6253119"/>
            <a:ext cx="685800" cy="9250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7304216" y="5686562"/>
            <a:ext cx="685800" cy="14916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8333090" y="4894941"/>
            <a:ext cx="685800" cy="2283245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직선 연결선 132"/>
          <p:cNvCxnSpPr/>
          <p:nvPr/>
        </p:nvCxnSpPr>
        <p:spPr>
          <a:xfrm>
            <a:off x="6003359" y="7168556"/>
            <a:ext cx="3505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TextBox 42"/>
          <p:cNvSpPr txBox="1"/>
          <p:nvPr/>
        </p:nvSpPr>
        <p:spPr>
          <a:xfrm>
            <a:off x="6444056" y="7225031"/>
            <a:ext cx="53219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사후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lvl="0" algn="ctr" latinLnBrk="0">
              <a:defRPr/>
            </a:pPr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정비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8" name="TextBox 42"/>
          <p:cNvSpPr txBox="1"/>
          <p:nvPr/>
        </p:nvSpPr>
        <p:spPr>
          <a:xfrm>
            <a:off x="7256392" y="7232011"/>
            <a:ext cx="742447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Rule-</a:t>
            </a:r>
          </a:p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based</a:t>
            </a:r>
          </a:p>
        </p:txBody>
      </p:sp>
      <p:sp>
        <p:nvSpPr>
          <p:cNvPr id="139" name="TextBox 42"/>
          <p:cNvSpPr txBox="1"/>
          <p:nvPr/>
        </p:nvSpPr>
        <p:spPr>
          <a:xfrm>
            <a:off x="8333906" y="7225032"/>
            <a:ext cx="81009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</a:t>
            </a:r>
          </a:p>
          <a:p>
            <a:pPr lvl="0" algn="ctr" latinLnBrk="0">
              <a:defRPr/>
            </a:pP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CC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Agent </a:t>
            </a:r>
          </a:p>
        </p:txBody>
      </p:sp>
      <p:sp>
        <p:nvSpPr>
          <p:cNvPr id="72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14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5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18937" y="5678070"/>
            <a:ext cx="1042105" cy="716672"/>
            <a:chOff x="2118937" y="5678070"/>
            <a:chExt cx="1042105" cy="716672"/>
          </a:xfrm>
        </p:grpSpPr>
        <p:grpSp>
          <p:nvGrpSpPr>
            <p:cNvPr id="2" name="그룹 1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114" name="이등변 삼각형 113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5" name="타원 114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16" name="TextBox 115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36.5%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103042" y="5157003"/>
            <a:ext cx="1042105" cy="716672"/>
            <a:chOff x="2118937" y="5678070"/>
            <a:chExt cx="1042105" cy="716672"/>
          </a:xfrm>
        </p:grpSpPr>
        <p:grpSp>
          <p:nvGrpSpPr>
            <p:cNvPr id="78" name="그룹 77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80" name="이등변 삼각형 79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타원 80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43.1%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162581" y="4000548"/>
            <a:ext cx="1300092" cy="860926"/>
            <a:chOff x="4340074" y="4028813"/>
            <a:chExt cx="1300092" cy="860926"/>
          </a:xfrm>
        </p:grpSpPr>
        <p:grpSp>
          <p:nvGrpSpPr>
            <p:cNvPr id="5" name="그룹 4"/>
            <p:cNvGrpSpPr/>
            <p:nvPr/>
          </p:nvGrpSpPr>
          <p:grpSpPr>
            <a:xfrm>
              <a:off x="4340074" y="4028813"/>
              <a:ext cx="1260691" cy="860926"/>
              <a:chOff x="4340075" y="4028813"/>
              <a:chExt cx="1123912" cy="860926"/>
            </a:xfrm>
          </p:grpSpPr>
          <p:sp>
            <p:nvSpPr>
              <p:cNvPr id="83" name="이등변 삼각형 82"/>
              <p:cNvSpPr/>
              <p:nvPr/>
            </p:nvSpPr>
            <p:spPr>
              <a:xfrm rot="12600000" flipH="1">
                <a:off x="4343755" y="4684060"/>
                <a:ext cx="368111" cy="20567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84" name="타원 83"/>
              <p:cNvSpPr/>
              <p:nvPr/>
            </p:nvSpPr>
            <p:spPr>
              <a:xfrm flipH="1">
                <a:off x="4340075" y="4028813"/>
                <a:ext cx="1123912" cy="8344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 bwMode="auto">
            <a:xfrm>
              <a:off x="4395793" y="4273635"/>
              <a:ext cx="1244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4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71.8%</a:t>
              </a:r>
              <a:endParaRPr lang="ko-KR" altLang="en-US" sz="2400" spc="-1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73" name="사다리꼴 359"/>
          <p:cNvSpPr/>
          <p:nvPr/>
        </p:nvSpPr>
        <p:spPr>
          <a:xfrm rot="13714859">
            <a:off x="3428029" y="4219260"/>
            <a:ext cx="335886" cy="1279459"/>
          </a:xfrm>
          <a:custGeom>
            <a:avLst/>
            <a:gdLst/>
            <a:ahLst/>
            <a:cxnLst/>
            <a:rect l="l" t="t" r="r" b="b"/>
            <a:pathLst>
              <a:path w="368551" h="972876">
                <a:moveTo>
                  <a:pt x="184275" y="972876"/>
                </a:moveTo>
                <a:lnTo>
                  <a:pt x="0" y="640550"/>
                </a:lnTo>
                <a:lnTo>
                  <a:pt x="98777" y="640550"/>
                </a:lnTo>
                <a:lnTo>
                  <a:pt x="184276" y="0"/>
                </a:lnTo>
                <a:lnTo>
                  <a:pt x="269775" y="640550"/>
                </a:lnTo>
                <a:lnTo>
                  <a:pt x="368551" y="6405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79488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solidFill>
                  <a:srgbClr val="006AB5">
                    <a:alpha val="0"/>
                  </a:srgbClr>
                </a:solidFill>
              </a:ln>
              <a:effectLst/>
              <a:latin typeface="+mj-ea"/>
              <a:ea typeface="+mj-ea"/>
            </a:endParaRPr>
          </a:p>
        </p:txBody>
      </p:sp>
      <p:sp>
        <p:nvSpPr>
          <p:cNvPr id="87" name="사다리꼴 359"/>
          <p:cNvSpPr/>
          <p:nvPr/>
        </p:nvSpPr>
        <p:spPr>
          <a:xfrm rot="13714859">
            <a:off x="7727106" y="4318670"/>
            <a:ext cx="335886" cy="1279459"/>
          </a:xfrm>
          <a:custGeom>
            <a:avLst/>
            <a:gdLst/>
            <a:ahLst/>
            <a:cxnLst/>
            <a:rect l="l" t="t" r="r" b="b"/>
            <a:pathLst>
              <a:path w="368551" h="972876">
                <a:moveTo>
                  <a:pt x="184275" y="972876"/>
                </a:moveTo>
                <a:lnTo>
                  <a:pt x="0" y="640550"/>
                </a:lnTo>
                <a:lnTo>
                  <a:pt x="98777" y="640550"/>
                </a:lnTo>
                <a:lnTo>
                  <a:pt x="184276" y="0"/>
                </a:lnTo>
                <a:lnTo>
                  <a:pt x="269775" y="640550"/>
                </a:lnTo>
                <a:lnTo>
                  <a:pt x="368551" y="6405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79488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dirty="0">
              <a:ln>
                <a:solidFill>
                  <a:srgbClr val="006AB5">
                    <a:alpha val="0"/>
                  </a:srgbClr>
                </a:solidFill>
              </a:ln>
              <a:effectLst/>
              <a:latin typeface="+mj-ea"/>
              <a:ea typeface="+mj-ea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6343491" y="5849631"/>
            <a:ext cx="1042105" cy="716672"/>
            <a:chOff x="2118937" y="5678070"/>
            <a:chExt cx="1042105" cy="716672"/>
          </a:xfrm>
        </p:grpSpPr>
        <p:grpSp>
          <p:nvGrpSpPr>
            <p:cNvPr id="89" name="그룹 88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91" name="이등변 삼각형 90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28.9%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327596" y="5328564"/>
            <a:ext cx="1042105" cy="716672"/>
            <a:chOff x="2118937" y="5678070"/>
            <a:chExt cx="1042105" cy="716672"/>
          </a:xfrm>
        </p:grpSpPr>
        <p:grpSp>
          <p:nvGrpSpPr>
            <p:cNvPr id="94" name="그룹 93"/>
            <p:cNvGrpSpPr/>
            <p:nvPr/>
          </p:nvGrpSpPr>
          <p:grpSpPr>
            <a:xfrm>
              <a:off x="2176682" y="5678070"/>
              <a:ext cx="893558" cy="716672"/>
              <a:chOff x="2221996" y="5677561"/>
              <a:chExt cx="726742" cy="627286"/>
            </a:xfrm>
          </p:grpSpPr>
          <p:sp>
            <p:nvSpPr>
              <p:cNvPr id="96" name="이등변 삼각형 95"/>
              <p:cNvSpPr/>
              <p:nvPr/>
            </p:nvSpPr>
            <p:spPr>
              <a:xfrm rot="13315982" flipH="1">
                <a:off x="2221996" y="6149701"/>
                <a:ext cx="170736" cy="155146"/>
              </a:xfrm>
              <a:prstGeom prst="triangl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 flipH="1">
                <a:off x="2230081" y="5677561"/>
                <a:ext cx="718657" cy="625269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9488" latinLnBrk="0">
                  <a:spcBef>
                    <a:spcPct val="50000"/>
                  </a:spcBef>
                </a:pPr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 bwMode="auto">
            <a:xfrm flipH="1">
              <a:off x="2118937" y="5885486"/>
              <a:ext cx="10421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000" spc="-1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36.2%</a:t>
              </a:r>
              <a:endParaRPr lang="ko-KR" altLang="en-US" sz="2000" spc="-1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8387962" y="4135882"/>
            <a:ext cx="1300092" cy="860926"/>
            <a:chOff x="4340074" y="4028813"/>
            <a:chExt cx="1300092" cy="860926"/>
          </a:xfrm>
        </p:grpSpPr>
        <p:grpSp>
          <p:nvGrpSpPr>
            <p:cNvPr id="99" name="그룹 98"/>
            <p:cNvGrpSpPr/>
            <p:nvPr/>
          </p:nvGrpSpPr>
          <p:grpSpPr>
            <a:xfrm>
              <a:off x="4340074" y="4028813"/>
              <a:ext cx="1260691" cy="860926"/>
              <a:chOff x="4340075" y="4028813"/>
              <a:chExt cx="1123912" cy="860926"/>
            </a:xfrm>
          </p:grpSpPr>
          <p:sp>
            <p:nvSpPr>
              <p:cNvPr id="101" name="이등변 삼각형 100"/>
              <p:cNvSpPr/>
              <p:nvPr/>
            </p:nvSpPr>
            <p:spPr>
              <a:xfrm rot="12600000" flipH="1">
                <a:off x="4343755" y="4684060"/>
                <a:ext cx="368111" cy="20567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>
              <a:xfrm flipH="1">
                <a:off x="4340075" y="4028813"/>
                <a:ext cx="1123912" cy="83443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4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 bwMode="auto">
            <a:xfrm>
              <a:off x="4395793" y="4273635"/>
              <a:ext cx="1244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r>
                <a:rPr lang="en-US" altLang="ko-KR" sz="2400" spc="-1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58.0%</a:t>
              </a:r>
              <a:endParaRPr lang="ko-KR" altLang="en-US" sz="2400" spc="-1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6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159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160" name="TextBox 5"/>
          <p:cNvSpPr txBox="1"/>
          <p:nvPr/>
        </p:nvSpPr>
        <p:spPr>
          <a:xfrm>
            <a:off x="2162330" y="342900"/>
            <a:ext cx="51528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 및 고도화 전략</a:t>
            </a:r>
            <a:endParaRPr lang="ko-KR" altLang="ko-KR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1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lang="en-US" altLang="ko-KR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본 프로젝트 결과를 바탕으로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적용을 전제로 한 기능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운영 측면의 확장 방향을 제시함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4003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1. </a:t>
            </a:r>
            <a:r>
              <a:rPr lang="en-US" altLang="ko-KR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IoT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센서 데이터 인공지능 기반 고장 확률 예측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77537"/>
            <a:ext cx="7547920" cy="290891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센서 기반 고장 예측</a:t>
            </a:r>
            <a:b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온도</a:t>
            </a: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진동</a:t>
            </a: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전류 등 센서 데이터를 활용해 설비 상태 변화 감지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모델 적용</a:t>
            </a:r>
            <a:b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예측 모델로 고장 징후 조기 판단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이벤트 기반 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사후보전에서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수치 기반 </a:t>
            </a:r>
            <a:r>
              <a:rPr lang="ko-KR" altLang="en-US" sz="2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예지보전으로 </a:t>
            </a:r>
            <a:r>
              <a:rPr lang="ko-KR" altLang="en-US" sz="2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전환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2230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프롬프트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엔지니어링 및 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LLM </a:t>
            </a:r>
            <a:r>
              <a:rPr lang="ko-KR" altLang="en-US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파인튜닝을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통한 응답 품질 향상</a:t>
            </a: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809455"/>
            <a:ext cx="7547920" cy="2753645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도메인 특화 프롬프트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설계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제조 현장에서 자주 사용하는 질문 유형과 표현 방식에 맞춰 응답 구조 최적화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LLM 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파인튜닝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적용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실제 설비 로그와 운영 기록 기반으로 학습시켜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전문성과 일관성 강화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실무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적합도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향상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반복되는 현장 질의에도 정확하고 일관된 대응 가능</a:t>
            </a:r>
            <a:endParaRPr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0" y="24003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2.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공정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자재</a:t>
            </a:r>
            <a:r>
              <a:rPr lang="en-US" altLang="ko-KR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-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물류 </a:t>
            </a:r>
            <a:r>
              <a:rPr lang="ko-KR" altLang="en-US" sz="2000" b="1" kern="0" dirty="0" err="1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연계형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멀티 </a:t>
            </a: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Agent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확장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280" y="2977537"/>
            <a:ext cx="7547920" cy="2908913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운영 기능별 </a:t>
            </a: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확장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생산관리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자재관리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물류관리 등 각 영역을 담당하는 전용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로 확대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간 분업과 협업 구조 설계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생산 일정 조정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재고 예측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Agent,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입출고 자동 대응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등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공장 운영 전반의 지능화 기반 마련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공정 → 자재 → 생산 → 물류까지 연결된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기반 관리 구조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구현</a:t>
            </a:r>
            <a:endParaRPr lang="ko-KR" altLang="en-US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나눔스퀘어_ac Light" panose="020B0600000101010101" pitchFamily="50" charset="-127"/>
              <a:ea typeface="나눔스퀘어_ac Light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350" y="6223000"/>
            <a:ext cx="7562850" cy="570887"/>
          </a:xfrm>
          <a:prstGeom prst="rect">
            <a:avLst/>
          </a:prstGeom>
          <a:solidFill>
            <a:srgbClr val="15529B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defRPr/>
            </a:pPr>
            <a:r>
              <a:rPr lang="en-US" altLang="ko-KR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4. </a:t>
            </a:r>
            <a:r>
              <a:rPr lang="ko-KR" altLang="en-US" sz="2000" b="1" kern="0" dirty="0" smtClean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실제 </a:t>
            </a:r>
            <a:r>
              <a:rPr lang="ko-KR" altLang="en-US" sz="2000" b="1" kern="0" dirty="0">
                <a:solidFill>
                  <a:srgbClr val="FFFFFF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anose="020B0604020202020204" pitchFamily="34" charset="0"/>
              </a:rPr>
              <a:t>데이터 기반 디지털 트윈 적용 방안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2280" y="6809455"/>
            <a:ext cx="7547920" cy="2753645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108000" anchor="ctr"/>
          <a:lstStyle/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시뮬레이션 환경 구축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실측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데이터를 기반으로 설비의 동작을 가상으로 재현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AI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판단 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로직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사전 검증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고장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시나리오 반복 적용을 통해 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의 의사결정 정확도 검증</a:t>
            </a:r>
          </a:p>
          <a:p>
            <a:pPr marL="285750" indent="-19685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운영 테스트 환경 확보</a:t>
            </a:r>
            <a:b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-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실제 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설비에 영향 없이 전략</a:t>
            </a:r>
            <a:r>
              <a:rPr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·</a:t>
            </a:r>
            <a:r>
              <a:rPr lang="ko-KR" altLang="en-US" b="1" kern="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시나리오별</a:t>
            </a:r>
            <a:r>
              <a:rPr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Arial" panose="020B0604020202020204" pitchFamily="34" charset="0"/>
              </a:rPr>
              <a:t> 테스트 수행 가능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9" name="Picture 5" descr="예측 차트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30" y="4845963"/>
            <a:ext cx="934440" cy="9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운동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53000" y="4373526"/>
            <a:ext cx="445460" cy="4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디지털 트윈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559" y="8573292"/>
            <a:ext cx="844300" cy="8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챗봇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460" y="8573293"/>
            <a:ext cx="917846" cy="91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스마트 그리드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4832887"/>
            <a:ext cx="1013437" cy="10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15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6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직사각형 15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7699" y="549208"/>
            <a:ext cx="16992600" cy="9379085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22" name="TextBox 4"/>
          <p:cNvSpPr txBox="1"/>
          <p:nvPr/>
        </p:nvSpPr>
        <p:spPr>
          <a:xfrm>
            <a:off x="1358900" y="2565400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9600" i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ko-KR" sz="9600" i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  <p:pic>
        <p:nvPicPr>
          <p:cNvPr id="24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1658600" y="4663213"/>
            <a:ext cx="6106303" cy="553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4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400331" y="3027184"/>
            <a:ext cx="7578042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73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262159" y="3027184"/>
            <a:ext cx="7578042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957247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정의서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성능 평가 지표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147703"/>
              </p:ext>
            </p:extLst>
          </p:nvPr>
        </p:nvGraphicFramePr>
        <p:xfrm>
          <a:off x="1607049" y="5143500"/>
          <a:ext cx="7155951" cy="425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951">
                  <a:extLst>
                    <a:ext uri="{9D8B030D-6E8A-4147-A177-3AD203B41FA5}">
                      <a16:colId xmlns:a16="http://schemas.microsoft.com/office/drawing/2014/main" val="40299272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5769527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232129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2496120"/>
                    </a:ext>
                  </a:extLst>
                </a:gridCol>
              </a:tblGrid>
              <a:tr h="508056"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bucket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measurement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pc="-100" baseline="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field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spc="-100" baseline="0" dirty="0"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세부내용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52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93067"/>
                  </a:ext>
                </a:extLst>
              </a:tr>
              <a:tr h="369163">
                <a:tc rowSpan="3">
                  <a:txBody>
                    <a:bodyPr/>
                    <a:lstStyle/>
                    <a:p>
                      <a:endParaRPr lang="en-US" sz="1800" dirty="0" smtClean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  <a:p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</a:t>
                      </a:r>
                      <a: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</a:b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status_log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available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altLang="ko-KR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0,1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114297"/>
                  </a:ext>
                </a:extLst>
              </a:tr>
              <a:tr h="637185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event_type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processing, repair, maintenance, failure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024927"/>
                  </a:ext>
                </a:extLst>
              </a:tr>
              <a:tr h="1542393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err="1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event_status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processing</a:t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repair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maintenance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failure</a:t>
                      </a:r>
                      <a:endParaRPr lang="en-US" sz="1800" dirty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749529"/>
                  </a:ext>
                </a:extLst>
              </a:tr>
              <a:tr h="118334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process_log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process_</a:t>
                      </a:r>
                    </a:p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800" dirty="0" smtClean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status</a:t>
                      </a:r>
                      <a:endParaRPr lang="en-US" sz="1800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producer(P0) </a:t>
                      </a:r>
                      <a:endParaRPr lang="en-US" sz="1800" dirty="0" smtClean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  <a:p>
                      <a:pPr>
                        <a:lnSpc>
                          <a:spcPts val="2200"/>
                        </a:lnSpc>
                      </a:pP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relay(P1-A,P2-A,..)</a:t>
                      </a: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/>
                      </a:r>
                      <a:b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</a:br>
                      <a:r>
                        <a:rPr lang="en-US" sz="1800" dirty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consumer(P3</a:t>
                      </a:r>
                      <a:r>
                        <a:rPr lang="en-US" sz="1800" dirty="0" smtClean="0">
                          <a:effectLst/>
                          <a:latin typeface="나눔스퀘어OTF Light" panose="020B0600000101010101" pitchFamily="34" charset="-127"/>
                          <a:ea typeface="나눔스퀘어OTF Light" panose="020B0600000101010101" pitchFamily="34" charset="-127"/>
                        </a:rPr>
                        <a:t>)</a:t>
                      </a:r>
                      <a:endParaRPr lang="en-US" sz="1800" dirty="0">
                        <a:effectLst/>
                        <a:latin typeface="나눔스퀘어OTF Light" panose="020B0600000101010101" pitchFamily="34" charset="-127"/>
                        <a:ea typeface="나눔스퀘어OTF Light" panose="020B0600000101010101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60558"/>
                  </a:ext>
                </a:extLst>
              </a:tr>
            </a:tbl>
          </a:graphicData>
        </a:graphic>
      </p:graphicFrame>
      <p:sp>
        <p:nvSpPr>
          <p:cNvPr id="163" name="Google Shape;178;p5"/>
          <p:cNvSpPr/>
          <p:nvPr/>
        </p:nvSpPr>
        <p:spPr>
          <a:xfrm>
            <a:off x="9350718" y="4274696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Availability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유용성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4" name="Google Shape;179;p5"/>
          <p:cNvSpPr/>
          <p:nvPr/>
        </p:nvSpPr>
        <p:spPr>
          <a:xfrm>
            <a:off x="10953158" y="4274696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–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정지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</a:t>
            </a:r>
            <a:endParaRPr sz="24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가동시간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중 available=1의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비율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5" name="Google Shape;180;p5"/>
          <p:cNvSpPr/>
          <p:nvPr/>
        </p:nvSpPr>
        <p:spPr>
          <a:xfrm>
            <a:off x="9350718" y="6116338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Productivity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생산성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6" name="Google Shape;181;p5"/>
          <p:cNvSpPr/>
          <p:nvPr/>
        </p:nvSpPr>
        <p:spPr>
          <a:xfrm>
            <a:off x="10953158" y="6116338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총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수량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*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기준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사이클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타임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실제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가동시간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Count(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=P0)*20 / 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/>
            </a:r>
            <a:b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                              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계획가동시간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(9) –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정지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시간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7" name="Google Shape;182;p5"/>
          <p:cNvSpPr/>
          <p:nvPr/>
        </p:nvSpPr>
        <p:spPr>
          <a:xfrm>
            <a:off x="9350718" y="7957980"/>
            <a:ext cx="1513882" cy="1425662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Quality</a:t>
            </a:r>
          </a:p>
          <a:p>
            <a:pPr marL="0" marR="0" lvl="0" indent="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양품률</a:t>
            </a:r>
            <a:r>
              <a:rPr 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8" name="Google Shape;183;p5"/>
          <p:cNvSpPr/>
          <p:nvPr/>
        </p:nvSpPr>
        <p:spPr>
          <a:xfrm>
            <a:off x="10953158" y="7957980"/>
            <a:ext cx="5734642" cy="1425662"/>
          </a:xfrm>
          <a:prstGeom prst="rect">
            <a:avLst/>
          </a:prstGeom>
          <a:solidFill>
            <a:srgbClr val="F6F9FC"/>
          </a:solidFill>
          <a:ln>
            <a:noFill/>
          </a:ln>
        </p:spPr>
        <p:txBody>
          <a:bodyPr spcFirstLastPara="1" wrap="square" lIns="180000" tIns="45700" rIns="91425" bIns="45700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–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불량수량</a:t>
            </a:r>
            <a:r>
              <a:rPr 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/ </a:t>
            </a:r>
            <a:r>
              <a:rPr 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생산량</a:t>
            </a:r>
            <a:endParaRPr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Count(</a:t>
            </a:r>
            <a:r>
              <a:rPr lang="en-US" sz="20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=P3) 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/</a:t>
            </a:r>
            <a:b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                                          Count(</a:t>
            </a:r>
            <a:r>
              <a:rPr lang="en-US" sz="2000" b="1" i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process_id</a:t>
            </a:r>
            <a:r>
              <a:rPr lang="en-US" sz="20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=P0</a:t>
            </a:r>
            <a:r>
              <a:rPr lang="en-US" sz="20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20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9" name="Google Shape;177;p5"/>
          <p:cNvSpPr/>
          <p:nvPr/>
        </p:nvSpPr>
        <p:spPr>
          <a:xfrm>
            <a:off x="9220200" y="3211053"/>
            <a:ext cx="7620000" cy="75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ts val="3400"/>
              </a:lnSpc>
            </a:pPr>
            <a:r>
              <a:rPr lang="en-US" sz="24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 </a:t>
            </a:r>
            <a:r>
              <a:rPr lang="en-US" sz="24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“OEE” </a:t>
            </a:r>
            <a:r>
              <a:rPr 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(Overall Equipment Effectiveness, </a:t>
            </a:r>
            <a:r>
              <a:rPr lang="ko-KR" altLang="en-US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설비 종합 </a:t>
            </a:r>
            <a:r>
              <a:rPr lang="ko-KR" altLang="en-US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효율</a:t>
            </a:r>
            <a:r>
              <a:rPr lang="en-US" altLang="ko-KR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/>
            </a:r>
            <a:b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</a:br>
            <a:r>
              <a:rPr lang="en-US" sz="1800" b="1" i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= 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Availability(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유용성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 * Productivity(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생산성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 * Quality(</a:t>
            </a:r>
            <a:r>
              <a:rPr lang="en-US" sz="1800" b="1" i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양품률</a:t>
            </a:r>
            <a:r>
              <a:rPr lang="en-US" sz="1800" b="1" i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/>
                <a:sym typeface="Arial"/>
              </a:rPr>
              <a:t>)</a:t>
            </a:r>
            <a:endParaRPr sz="1800" b="1" i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70" name="그룹 169"/>
          <p:cNvGrpSpPr/>
          <p:nvPr/>
        </p:nvGrpSpPr>
        <p:grpSpPr>
          <a:xfrm>
            <a:off x="9144000" y="2400300"/>
            <a:ext cx="7696200" cy="620079"/>
            <a:chOff x="9220200" y="2400300"/>
            <a:chExt cx="7620000" cy="620079"/>
          </a:xfrm>
        </p:grpSpPr>
        <p:sp>
          <p:nvSpPr>
            <p:cNvPr id="171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주요 성능 평가 지표</a:t>
              </a:r>
            </a:p>
          </p:txBody>
        </p:sp>
        <p:sp>
          <p:nvSpPr>
            <p:cNvPr id="172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1305726" y="2400300"/>
            <a:ext cx="7672648" cy="620079"/>
            <a:chOff x="9220200" y="2400300"/>
            <a:chExt cx="7620000" cy="620079"/>
          </a:xfrm>
        </p:grpSpPr>
        <p:sp>
          <p:nvSpPr>
            <p:cNvPr id="179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데이터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정의서</a:t>
              </a:r>
            </a:p>
          </p:txBody>
        </p:sp>
        <p:sp>
          <p:nvSpPr>
            <p:cNvPr id="180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BA9E070B-8748-FA10-09E3-AC384AD76AAC}"/>
              </a:ext>
            </a:extLst>
          </p:cNvPr>
          <p:cNvSpPr txBox="1"/>
          <p:nvPr/>
        </p:nvSpPr>
        <p:spPr>
          <a:xfrm>
            <a:off x="1433048" y="3020379"/>
            <a:ext cx="2803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&lt;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공장 정의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개의 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공정</a:t>
            </a:r>
            <a:r>
              <a:rPr kumimoji="1" lang="en-US" altLang="ko-KR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(P1, P2)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개의 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라인 </a:t>
            </a: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(A, B)</a:t>
            </a:r>
            <a:endParaRPr kumimoji="1" lang="en-US" altLang="ko-KR" sz="2400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41" y="3402300"/>
            <a:ext cx="2186781" cy="1216444"/>
          </a:xfrm>
          <a:prstGeom prst="rect">
            <a:avLst/>
          </a:prstGeom>
        </p:spPr>
      </p:pic>
      <p:sp>
        <p:nvSpPr>
          <p:cNvPr id="283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본 프로젝트에서는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공정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2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개의 라인을 운영중인 공장으로 가정했으며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공장의 주요 성능 평가 지표에는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OEE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항목을 활용함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5B599E6-5F49-1F26-5481-1BB868F4C72F}"/>
              </a:ext>
            </a:extLst>
          </p:cNvPr>
          <p:cNvSpPr txBox="1"/>
          <p:nvPr/>
        </p:nvSpPr>
        <p:spPr>
          <a:xfrm>
            <a:off x="4089476" y="3232783"/>
            <a:ext cx="2383986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kumimoji="1" lang="en-US" altLang="ko-KR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&lt;</a:t>
            </a:r>
            <a:r>
              <a:rPr kumimoji="1" lang="ko-KR" altLang="en-US" sz="2400" b="1" kern="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파라미터</a:t>
            </a:r>
            <a:r>
              <a:rPr kumimoji="1" lang="ko-KR" altLang="en-US" sz="2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설계</a:t>
            </a:r>
            <a:r>
              <a:rPr kumimoji="1" lang="en-US" altLang="ko-KR" sz="24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&gt;</a:t>
            </a:r>
          </a:p>
          <a:p>
            <a:pPr marL="266700" indent="-177800">
              <a:lnSpc>
                <a:spcPts val="2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작업시간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고장간격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수리시간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점검시간</a:t>
            </a:r>
            <a:r>
              <a:rPr lang="en-US" altLang="ko-KR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17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9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89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076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Flow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4"/>
          <p:cNvSpPr txBox="1"/>
          <p:nvPr/>
        </p:nvSpPr>
        <p:spPr>
          <a:xfrm>
            <a:off x="12399049" y="163158"/>
            <a:ext cx="5490632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설비 </a:t>
            </a:r>
            <a:r>
              <a:rPr lang="ko-KR" altLang="en-US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공정 자동화 플랫폼</a:t>
            </a:r>
            <a:endParaRPr lang="ko-KR" b="0" i="0" u="none" strike="noStrike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1" name="Google Shape;132;p4"/>
          <p:cNvSpPr/>
          <p:nvPr/>
        </p:nvSpPr>
        <p:spPr>
          <a:xfrm>
            <a:off x="1371600" y="2492828"/>
            <a:ext cx="1575142" cy="3579787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Process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(product ID)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  <a:sym typeface="Malgun Gothic"/>
            </a:endParaRPr>
          </a:p>
        </p:txBody>
      </p:sp>
      <p:sp>
        <p:nvSpPr>
          <p:cNvPr id="101" name="Google Shape;133;p4"/>
          <p:cNvSpPr/>
          <p:nvPr/>
        </p:nvSpPr>
        <p:spPr>
          <a:xfrm>
            <a:off x="3149615" y="2492828"/>
            <a:ext cx="1233167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Producer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(P0)</a:t>
            </a:r>
            <a:endParaRPr sz="12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05" name="Google Shape;134;p4"/>
          <p:cNvSpPr/>
          <p:nvPr/>
        </p:nvSpPr>
        <p:spPr>
          <a:xfrm>
            <a:off x="3149615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input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06" name="Google Shape;135;p4"/>
          <p:cNvCxnSpPr>
            <a:stCxn id="101" idx="3"/>
            <a:endCxn id="111" idx="1"/>
          </p:cNvCxnSpPr>
          <p:nvPr/>
        </p:nvCxnSpPr>
        <p:spPr>
          <a:xfrm>
            <a:off x="4382782" y="2811022"/>
            <a:ext cx="1933355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8" name="Google Shape;137;p4"/>
          <p:cNvSpPr/>
          <p:nvPr/>
        </p:nvSpPr>
        <p:spPr>
          <a:xfrm>
            <a:off x="6315949" y="3447406"/>
            <a:ext cx="3936327" cy="636386"/>
          </a:xfrm>
          <a:prstGeom prst="rect">
            <a:avLst/>
          </a:prstGeom>
          <a:solidFill>
            <a:srgbClr val="9CC2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P1_A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09" name="Google Shape;138;p4"/>
          <p:cNvSpPr/>
          <p:nvPr/>
        </p:nvSpPr>
        <p:spPr>
          <a:xfrm>
            <a:off x="4840578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0" name="Google Shape;139;p4"/>
          <p:cNvSpPr/>
          <p:nvPr/>
        </p:nvSpPr>
        <p:spPr>
          <a:xfrm>
            <a:off x="15282036" y="2492828"/>
            <a:ext cx="1558164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Consumer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(P3)</a:t>
            </a:r>
            <a:endParaRPr sz="12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1" name="Google Shape;136;p4"/>
          <p:cNvSpPr/>
          <p:nvPr/>
        </p:nvSpPr>
        <p:spPr>
          <a:xfrm>
            <a:off x="6315949" y="2492828"/>
            <a:ext cx="8705995" cy="6363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Relay (P1-A,P2-A,..) </a:t>
            </a:r>
            <a:endParaRPr sz="1600">
              <a:solidFill>
                <a:schemeClr val="lt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12" name="Google Shape;140;p4"/>
          <p:cNvCxnSpPr>
            <a:endCxn id="110" idx="1"/>
          </p:cNvCxnSpPr>
          <p:nvPr/>
        </p:nvCxnSpPr>
        <p:spPr>
          <a:xfrm>
            <a:off x="15022019" y="2811022"/>
            <a:ext cx="260017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3" name="Google Shape;141;p4"/>
          <p:cNvCxnSpPr>
            <a:stCxn id="105" idx="3"/>
            <a:endCxn id="109" idx="1"/>
          </p:cNvCxnSpPr>
          <p:nvPr/>
        </p:nvCxnSpPr>
        <p:spPr>
          <a:xfrm>
            <a:off x="4382782" y="4580285"/>
            <a:ext cx="457692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4" name="Google Shape;142;p4"/>
          <p:cNvSpPr/>
          <p:nvPr/>
        </p:nvSpPr>
        <p:spPr>
          <a:xfrm>
            <a:off x="6315950" y="4262092"/>
            <a:ext cx="1332868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start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5" name="Google Shape;143;p4"/>
          <p:cNvSpPr/>
          <p:nvPr/>
        </p:nvSpPr>
        <p:spPr>
          <a:xfrm>
            <a:off x="8794163" y="4262092"/>
            <a:ext cx="1458113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finish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6" name="Google Shape;144;p4"/>
          <p:cNvSpPr/>
          <p:nvPr/>
        </p:nvSpPr>
        <p:spPr>
          <a:xfrm>
            <a:off x="8794163" y="5433003"/>
            <a:ext cx="1458113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interrupt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17" name="Google Shape;145;p4"/>
          <p:cNvSpPr/>
          <p:nvPr/>
        </p:nvSpPr>
        <p:spPr>
          <a:xfrm>
            <a:off x="12817777" y="3447406"/>
            <a:ext cx="2204167" cy="636386"/>
          </a:xfrm>
          <a:prstGeom prst="rect">
            <a:avLst/>
          </a:prstGeom>
          <a:solidFill>
            <a:srgbClr val="9CC2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P2_A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18" name="Google Shape;146;p4"/>
          <p:cNvCxnSpPr>
            <a:stCxn id="115" idx="3"/>
            <a:endCxn id="129" idx="1"/>
          </p:cNvCxnSpPr>
          <p:nvPr/>
        </p:nvCxnSpPr>
        <p:spPr>
          <a:xfrm>
            <a:off x="10252276" y="4580285"/>
            <a:ext cx="1091754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29" name="Google Shape;147;p4"/>
          <p:cNvSpPr/>
          <p:nvPr/>
        </p:nvSpPr>
        <p:spPr>
          <a:xfrm>
            <a:off x="11343915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31" name="Google Shape;148;p4"/>
          <p:cNvCxnSpPr>
            <a:stCxn id="114" idx="3"/>
            <a:endCxn id="116" idx="1"/>
          </p:cNvCxnSpPr>
          <p:nvPr/>
        </p:nvCxnSpPr>
        <p:spPr>
          <a:xfrm>
            <a:off x="7648818" y="4580285"/>
            <a:ext cx="1145414" cy="1170738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Google Shape;149;p4"/>
          <p:cNvCxnSpPr>
            <a:stCxn id="116" idx="3"/>
            <a:endCxn id="135" idx="1"/>
          </p:cNvCxnSpPr>
          <p:nvPr/>
        </p:nvCxnSpPr>
        <p:spPr>
          <a:xfrm>
            <a:off x="10252276" y="5751197"/>
            <a:ext cx="254493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5" name="Google Shape;150;p4"/>
          <p:cNvSpPr/>
          <p:nvPr/>
        </p:nvSpPr>
        <p:spPr>
          <a:xfrm>
            <a:off x="10506892" y="5433003"/>
            <a:ext cx="1558597" cy="63638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제품 폐기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40" name="Google Shape;151;p4"/>
          <p:cNvCxnSpPr>
            <a:stCxn id="114" idx="3"/>
          </p:cNvCxnSpPr>
          <p:nvPr/>
        </p:nvCxnSpPr>
        <p:spPr>
          <a:xfrm>
            <a:off x="7648818" y="4580285"/>
            <a:ext cx="1145414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1" name="Google Shape;152;p4"/>
          <p:cNvCxnSpPr>
            <a:stCxn id="109" idx="3"/>
            <a:endCxn id="114" idx="1"/>
          </p:cNvCxnSpPr>
          <p:nvPr/>
        </p:nvCxnSpPr>
        <p:spPr>
          <a:xfrm>
            <a:off x="6073746" y="4580285"/>
            <a:ext cx="242261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42" name="Google Shape;153;p4"/>
          <p:cNvSpPr/>
          <p:nvPr/>
        </p:nvSpPr>
        <p:spPr>
          <a:xfrm>
            <a:off x="1409132" y="6678044"/>
            <a:ext cx="1537610" cy="2504055"/>
          </a:xfrm>
          <a:prstGeom prst="rect">
            <a:avLst/>
          </a:prstGeom>
          <a:solidFill>
            <a:srgbClr val="38562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P1-A_status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P1_B_status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P2-A_status</a:t>
            </a:r>
            <a:b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</a:br>
            <a:r>
              <a:rPr lang="en-US" sz="2000" b="1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  <a:sym typeface="Malgun Gothic"/>
              </a:rPr>
              <a:t>P2_B_status</a:t>
            </a:r>
            <a:endParaRPr sz="2000" b="1" spc="-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  <a:sym typeface="Malgun Gothic"/>
            </a:endParaRPr>
          </a:p>
        </p:txBody>
      </p:sp>
      <p:sp>
        <p:nvSpPr>
          <p:cNvPr id="143" name="Google Shape;154;p4"/>
          <p:cNvSpPr/>
          <p:nvPr/>
        </p:nvSpPr>
        <p:spPr>
          <a:xfrm>
            <a:off x="4840578" y="6746896"/>
            <a:ext cx="5411697" cy="655736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Processing (available=1) 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4" name="Google Shape;155;p4"/>
          <p:cNvSpPr/>
          <p:nvPr/>
        </p:nvSpPr>
        <p:spPr>
          <a:xfrm>
            <a:off x="8539547" y="8634985"/>
            <a:ext cx="1712729" cy="547114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Failure (0)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5" name="Google Shape;156;p4"/>
          <p:cNvSpPr/>
          <p:nvPr/>
        </p:nvSpPr>
        <p:spPr>
          <a:xfrm>
            <a:off x="12817777" y="4262092"/>
            <a:ext cx="1332868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start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46" name="Google Shape;157;p4"/>
          <p:cNvCxnSpPr>
            <a:stCxn id="129" idx="3"/>
            <a:endCxn id="145" idx="1"/>
          </p:cNvCxnSpPr>
          <p:nvPr/>
        </p:nvCxnSpPr>
        <p:spPr>
          <a:xfrm>
            <a:off x="12577082" y="4580285"/>
            <a:ext cx="240683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47" name="Google Shape;158;p4"/>
          <p:cNvSpPr/>
          <p:nvPr/>
        </p:nvSpPr>
        <p:spPr>
          <a:xfrm>
            <a:off x="11118970" y="8634985"/>
            <a:ext cx="1458113" cy="547114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Repair (0)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8" name="Google Shape;159;p4"/>
          <p:cNvSpPr/>
          <p:nvPr/>
        </p:nvSpPr>
        <p:spPr>
          <a:xfrm>
            <a:off x="10506884" y="7650339"/>
            <a:ext cx="2204025" cy="547261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maintenance (0)</a:t>
            </a:r>
            <a:endParaRPr sz="160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49" name="Google Shape;160;p4"/>
          <p:cNvSpPr/>
          <p:nvPr/>
        </p:nvSpPr>
        <p:spPr>
          <a:xfrm>
            <a:off x="12817776" y="6746896"/>
            <a:ext cx="2204168" cy="655736"/>
          </a:xfrm>
          <a:prstGeom prst="rect">
            <a:avLst/>
          </a:prstGeom>
          <a:solidFill>
            <a:srgbClr val="C4E0B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Processing (1) </a:t>
            </a:r>
            <a:endParaRPr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150" name="Google Shape;161;p4"/>
          <p:cNvCxnSpPr>
            <a:stCxn id="143" idx="3"/>
            <a:endCxn id="149" idx="1"/>
          </p:cNvCxnSpPr>
          <p:nvPr/>
        </p:nvCxnSpPr>
        <p:spPr>
          <a:xfrm>
            <a:off x="10252276" y="7074765"/>
            <a:ext cx="2565444" cy="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62;p4"/>
          <p:cNvCxnSpPr>
            <a:stCxn id="143" idx="3"/>
            <a:endCxn id="148" idx="1"/>
          </p:cNvCxnSpPr>
          <p:nvPr/>
        </p:nvCxnSpPr>
        <p:spPr>
          <a:xfrm>
            <a:off x="10252276" y="7074765"/>
            <a:ext cx="254493" cy="849147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63;p4"/>
          <p:cNvCxnSpPr>
            <a:stCxn id="143" idx="2"/>
            <a:endCxn id="144" idx="1"/>
          </p:cNvCxnSpPr>
          <p:nvPr/>
        </p:nvCxnSpPr>
        <p:spPr>
          <a:xfrm>
            <a:off x="7546427" y="7402632"/>
            <a:ext cx="993113" cy="1506084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5" name="Google Shape;164;p4"/>
          <p:cNvCxnSpPr>
            <a:stCxn id="144" idx="3"/>
            <a:endCxn id="147" idx="1"/>
          </p:cNvCxnSpPr>
          <p:nvPr/>
        </p:nvCxnSpPr>
        <p:spPr>
          <a:xfrm>
            <a:off x="10252276" y="8908543"/>
            <a:ext cx="866853" cy="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6" name="Google Shape;165;p4"/>
          <p:cNvCxnSpPr>
            <a:stCxn id="148" idx="3"/>
            <a:endCxn id="149" idx="2"/>
          </p:cNvCxnSpPr>
          <p:nvPr/>
        </p:nvCxnSpPr>
        <p:spPr>
          <a:xfrm rot="10800000" flipH="1">
            <a:off x="12710909" y="7402733"/>
            <a:ext cx="1208939" cy="521237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7" name="Google Shape;166;p4"/>
          <p:cNvCxnSpPr>
            <a:stCxn id="147" idx="3"/>
            <a:endCxn id="149" idx="2"/>
          </p:cNvCxnSpPr>
          <p:nvPr/>
        </p:nvCxnSpPr>
        <p:spPr>
          <a:xfrm rot="10800000" flipH="1">
            <a:off x="12577082" y="7402459"/>
            <a:ext cx="1342695" cy="1506084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8" name="Google Shape;168;p4"/>
          <p:cNvSpPr/>
          <p:nvPr/>
        </p:nvSpPr>
        <p:spPr>
          <a:xfrm>
            <a:off x="10506892" y="3447406"/>
            <a:ext cx="2070191" cy="63638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buffer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159" name="Google Shape;169;p4"/>
          <p:cNvSpPr/>
          <p:nvPr/>
        </p:nvSpPr>
        <p:spPr>
          <a:xfrm>
            <a:off x="15282036" y="4262092"/>
            <a:ext cx="1233167" cy="636386"/>
          </a:xfrm>
          <a:prstGeom prst="rect">
            <a:avLst/>
          </a:prstGeom>
          <a:solidFill>
            <a:srgbClr val="DD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arrival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160" name="Google Shape;170;p4"/>
          <p:cNvCxnSpPr>
            <a:stCxn id="145" idx="3"/>
            <a:endCxn id="159" idx="1"/>
          </p:cNvCxnSpPr>
          <p:nvPr/>
        </p:nvCxnSpPr>
        <p:spPr>
          <a:xfrm>
            <a:off x="14150645" y="4580285"/>
            <a:ext cx="1131210" cy="0"/>
          </a:xfrm>
          <a:prstGeom prst="straightConnector1">
            <a:avLst/>
          </a:prstGeom>
          <a:noFill/>
          <a:ln w="9525" cap="flat" cmpd="sng">
            <a:solidFill>
              <a:srgbClr val="2E75B6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61" name="Google Shape;171;p4"/>
          <p:cNvSpPr/>
          <p:nvPr/>
        </p:nvSpPr>
        <p:spPr>
          <a:xfrm>
            <a:off x="4840578" y="3447406"/>
            <a:ext cx="1220755" cy="636386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Malgun Gothic"/>
                <a:sym typeface="Malgun Gothic"/>
              </a:rPr>
              <a:t>buffer</a:t>
            </a:r>
            <a:endParaRPr sz="160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cs typeface="Malgun Gothic"/>
              <a:sym typeface="Malgun Gothic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71600" y="6362700"/>
            <a:ext cx="15468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5B599E6-5F49-1F26-5481-1BB868F4C72F}"/>
              </a:ext>
            </a:extLst>
          </p:cNvPr>
          <p:cNvSpPr txBox="1"/>
          <p:nvPr/>
        </p:nvSpPr>
        <p:spPr>
          <a:xfrm>
            <a:off x="14627795" y="7923912"/>
            <a:ext cx="1955985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  <a:defRPr/>
            </a:pP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파라미터 설계</a:t>
            </a:r>
            <a:endParaRPr kumimoji="1" lang="en-US" altLang="ko-KR" b="1" kern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작업시간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고장간격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수리시간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66700" indent="-177800">
              <a:lnSpc>
                <a:spcPts val="22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평균 점검시간</a:t>
            </a:r>
            <a:r>
              <a:rPr lang="en-US" altLang="ko-KR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</a:t>
            </a:r>
            <a:r>
              <a:rPr lang="ko-KR" altLang="en-US" sz="1400" dirty="0">
                <a:solidFill>
                  <a:schemeClr val="dk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r>
            <a:r>
              <a:rPr lang="ko-KR" altLang="en-US" sz="1400" b="1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  <a:endParaRPr lang="en-US" altLang="ko-KR" sz="1400" b="1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제품 단위 공정 흐름과 설비 상태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변화 구조를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버퍼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수리까지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전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과정의 시뮬레이션 데이터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흐름 구조를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정의함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2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076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아키텍처 구성도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7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0263272" y="3406923"/>
            <a:ext cx="6546746" cy="61561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0483404" y="3245380"/>
            <a:ext cx="6424990" cy="1469167"/>
            <a:chOff x="10513586" y="3245380"/>
            <a:chExt cx="6424990" cy="1469167"/>
          </a:xfrm>
        </p:grpSpPr>
        <p:sp>
          <p:nvSpPr>
            <p:cNvPr id="102" name="TextBox 8"/>
            <p:cNvSpPr txBox="1"/>
            <p:nvPr/>
          </p:nvSpPr>
          <p:spPr>
            <a:xfrm>
              <a:off x="10649988" y="4155921"/>
              <a:ext cx="6288588" cy="5586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 상태와 </a:t>
              </a:r>
              <a:r>
                <a:rPr lang="ko-KR" altLang="en-US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예지보전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로그 기반으로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자동 수리 일정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시점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산정</a:t>
              </a:r>
              <a:endParaRPr lang="en-US" altLang="ko-KR" b="1" spc="-100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공정 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간 병목 구간을 분석해 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버퍼 조정 </a:t>
              </a: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및 </a:t>
              </a:r>
              <a:r>
                <a:rPr lang="ko-KR" altLang="en-US" b="1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설비별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가동률 </a:t>
              </a:r>
              <a:r>
                <a:rPr lang="ko-KR" altLang="en-US" b="1" spc="-10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계산</a:t>
              </a:r>
              <a:endParaRPr lang="ko-KR" altLang="en-US" b="1" spc="-100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marL="342900" lvl="0" indent="-342900">
                <a:lnSpc>
                  <a:spcPts val="3100"/>
                </a:lnSpc>
                <a:buClr>
                  <a:srgbClr val="000000"/>
                </a:buClr>
                <a:buFont typeface="Arial"/>
                <a:buChar char="●"/>
              </a:pPr>
              <a:r>
                <a:rPr lang="ko-KR" altLang="en-US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생산량 예측 데이터를 활용한 </a:t>
              </a:r>
              <a:r>
                <a:rPr lang="ko-KR" altLang="en-US" b="1" spc="-1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설비별</a:t>
              </a:r>
              <a:r>
                <a:rPr lang="ko-KR" altLang="en-US" b="1" spc="-1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생산 계획 생성 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513586" y="3245380"/>
              <a:ext cx="4775154" cy="472118"/>
              <a:chOff x="10513586" y="3245380"/>
              <a:chExt cx="4775154" cy="472118"/>
            </a:xfrm>
          </p:grpSpPr>
          <p:sp>
            <p:nvSpPr>
              <p:cNvPr id="103" name="Rectangle 102"/>
              <p:cNvSpPr/>
              <p:nvPr/>
            </p:nvSpPr>
            <p:spPr bwMode="gray">
              <a:xfrm>
                <a:off x="10513586" y="3294461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104" name="TextBox 8"/>
              <p:cNvSpPr txBox="1"/>
              <p:nvPr/>
            </p:nvSpPr>
            <p:spPr>
              <a:xfrm>
                <a:off x="11173303" y="324538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>
                  <a:lnSpc>
                    <a:spcPct val="132800"/>
                  </a:lnSpc>
                  <a:buClr>
                    <a:srgbClr val="000000"/>
                  </a:buClr>
                </a:pPr>
                <a:r>
                  <a:rPr lang="ko-KR" altLang="en-US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설비 </a:t>
                </a:r>
                <a:r>
                  <a:rPr lang="ko-KR" altLang="en-US" sz="2400" spc="-100" dirty="0" err="1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예지보전</a:t>
                </a:r>
                <a:r>
                  <a:rPr lang="ko-KR" altLang="en-US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2400" spc="-1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Agent</a:t>
                </a: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10483404" y="5452055"/>
            <a:ext cx="6424990" cy="1460162"/>
            <a:chOff x="10513586" y="5452055"/>
            <a:chExt cx="6424990" cy="1460162"/>
          </a:xfrm>
        </p:grpSpPr>
        <p:sp>
          <p:nvSpPr>
            <p:cNvPr id="119" name="TextBox 8"/>
            <p:cNvSpPr txBox="1"/>
            <p:nvPr/>
          </p:nvSpPr>
          <p:spPr>
            <a:xfrm>
              <a:off x="10649988" y="6353591"/>
              <a:ext cx="6288588" cy="558626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342900" lvl="0" indent="-342900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  <a:defRPr sz="2000" spc="-100"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defRPr>
              </a:lvl1pPr>
            </a:lstStyle>
            <a:p>
              <a:pPr>
                <a:lnSpc>
                  <a:spcPts val="3100"/>
                </a:lnSpc>
              </a:pP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공정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설비 관련 질문에 대해 </a:t>
              </a: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자연어 기반 응답 및 연관 데이터 </a:t>
              </a:r>
              <a:r>
                <a:rPr lang="ko-KR" altLang="en-US" sz="1800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요약</a:t>
              </a:r>
              <a:endParaRPr lang="ko-KR" altLang="en-US" sz="1800" b="1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기간별 생산 실적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, 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이벤트 로그 등 </a:t>
              </a: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주요 지표 질의 응답 </a:t>
              </a:r>
              <a:r>
                <a:rPr lang="ko-KR" altLang="en-US" sz="1800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처리</a:t>
              </a:r>
              <a:endParaRPr lang="en-US" altLang="ko-KR" sz="1800" b="1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sz="1800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질의 의도 분석과 자동 응답 구성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을 포함한 </a:t>
              </a:r>
              <a:r>
                <a:rPr lang="ko-KR" altLang="en-US" sz="1800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챗봇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en-US" altLang="ko-KR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Agent </a:t>
              </a:r>
              <a:r>
                <a:rPr lang="ko-KR" altLang="en-US" sz="18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처리 </a:t>
              </a:r>
              <a:endParaRPr lang="ko-KR" altLang="en-US" sz="1800" b="1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513586" y="5452055"/>
              <a:ext cx="4775154" cy="484677"/>
              <a:chOff x="10513586" y="5561270"/>
              <a:chExt cx="4775154" cy="484677"/>
            </a:xfrm>
          </p:grpSpPr>
          <p:sp>
            <p:nvSpPr>
              <p:cNvPr id="120" name="Rectangle 102"/>
              <p:cNvSpPr/>
              <p:nvPr/>
            </p:nvSpPr>
            <p:spPr bwMode="gray">
              <a:xfrm>
                <a:off x="10513586" y="5622910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２</a:t>
                </a:r>
                <a:endParaRPr kumimoji="0" lang="en-US" b="0" i="0" u="none" strike="noStrike" kern="0" cap="none" spc="0" normalizeH="0" baseline="0" noProof="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1" name="TextBox 8"/>
              <p:cNvSpPr txBox="1"/>
              <p:nvPr/>
            </p:nvSpPr>
            <p:spPr>
              <a:xfrm>
                <a:off x="11173303" y="556127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lvl="0">
                  <a:lnSpc>
                    <a:spcPct val="132800"/>
                  </a:lnSpc>
                  <a:buClr>
                    <a:srgbClr val="000000"/>
                  </a:buClr>
                  <a:defRPr sz="2500" spc="-10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defRPr>
                </a:lvl1pPr>
              </a:lstStyle>
              <a:p>
                <a:r>
                  <a:rPr lang="ko-KR" altLang="en-US" sz="2400" dirty="0" err="1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챗봇</a:t>
                </a:r>
                <a:r>
                  <a:rPr lang="ko-KR" altLang="en-US" sz="2400" dirty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 서비스</a:t>
                </a:r>
                <a:endParaRPr lang="en-US" sz="24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10483404" y="7666820"/>
            <a:ext cx="5904692" cy="1450512"/>
            <a:chOff x="10513586" y="7671290"/>
            <a:chExt cx="5904692" cy="1450512"/>
          </a:xfrm>
        </p:grpSpPr>
        <p:sp>
          <p:nvSpPr>
            <p:cNvPr id="122" name="TextBox 8"/>
            <p:cNvSpPr txBox="1"/>
            <p:nvPr/>
          </p:nvSpPr>
          <p:spPr>
            <a:xfrm>
              <a:off x="10649988" y="8563176"/>
              <a:ext cx="5768290" cy="558626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342900" lvl="0" indent="-342900">
                <a:lnSpc>
                  <a:spcPct val="132800"/>
                </a:lnSpc>
                <a:buClr>
                  <a:srgbClr val="000000"/>
                </a:buClr>
                <a:buFont typeface="Arial"/>
                <a:buChar char="●"/>
                <a:defRPr spc="-100">
                  <a:solidFill>
                    <a:srgbClr val="00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defRPr>
              </a:lvl1pPr>
            </a:lstStyle>
            <a:p>
              <a:pPr>
                <a:lnSpc>
                  <a:spcPts val="3100"/>
                </a:lnSpc>
              </a:pPr>
              <a:r>
                <a:rPr lang="en-US" altLang="ko-KR" dirty="0" err="1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InfluxDB</a:t>
              </a:r>
              <a:r>
                <a:rPr lang="en-US" altLang="ko-KR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기반 로그를 자동 집계하여 </a:t>
              </a:r>
              <a:r>
                <a:rPr lang="ko-KR" altLang="en-US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보고서 자동 생성 및 </a:t>
              </a:r>
              <a:r>
                <a:rPr lang="ko-KR" altLang="en-US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요약</a:t>
              </a:r>
              <a:endParaRPr lang="en-US" altLang="ko-KR" b="1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ko-KR" altLang="en-US" b="1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사용자 정의 항목 설정 및 시각화 </a:t>
              </a:r>
              <a:r>
                <a:rPr lang="ko-KR" altLang="en-US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포함 리포트 구성 기능 </a:t>
              </a:r>
              <a:r>
                <a:rPr lang="ko-KR" altLang="en-US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제공</a:t>
              </a:r>
              <a:endParaRPr lang="en-US" altLang="ko-KR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r>
                <a:rPr lang="en-US" altLang="ko-KR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.</a:t>
              </a:r>
              <a:r>
                <a:rPr lang="en-US" altLang="ko-KR" b="1" dirty="0" err="1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docx</a:t>
              </a:r>
              <a:r>
                <a:rPr lang="en-US" altLang="ko-KR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b="1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파일 내보내기 </a:t>
              </a:r>
              <a:r>
                <a:rPr lang="ko-KR" altLang="en-US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rPr>
                <a:t>기능으로 수정 보완 가능</a:t>
              </a:r>
              <a:endParaRPr lang="en-US" altLang="ko-KR" dirty="0" smtClean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  <a:p>
              <a:pPr>
                <a:lnSpc>
                  <a:spcPts val="3100"/>
                </a:lnSpc>
              </a:pPr>
              <a:endParaRPr lang="ko-KR" altLang="en-US" dirty="0">
                <a:ln>
                  <a:solidFill>
                    <a:schemeClr val="dk1">
                      <a:shade val="95000"/>
                      <a:satMod val="105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513586" y="7671290"/>
              <a:ext cx="4775154" cy="484677"/>
              <a:chOff x="10513586" y="7671290"/>
              <a:chExt cx="4775154" cy="484677"/>
            </a:xfrm>
          </p:grpSpPr>
          <p:sp>
            <p:nvSpPr>
              <p:cNvPr id="123" name="Rectangle 102"/>
              <p:cNvSpPr/>
              <p:nvPr/>
            </p:nvSpPr>
            <p:spPr bwMode="gray">
              <a:xfrm>
                <a:off x="10513586" y="7732930"/>
                <a:ext cx="462966" cy="423037"/>
              </a:xfrm>
              <a:prstGeom prst="rect">
                <a:avLst/>
              </a:prstGeom>
              <a:solidFill>
                <a:srgbClr val="1B69C7"/>
              </a:solidFill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0" normalizeH="0" baseline="0" noProof="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３</a:t>
                </a:r>
                <a:endParaRPr kumimoji="0" lang="en-US" b="0" i="0" u="none" strike="noStrike" kern="0" cap="none" spc="0" normalizeH="0" baseline="0" noProof="0" dirty="0" smtClean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24" name="TextBox 8"/>
              <p:cNvSpPr txBox="1"/>
              <p:nvPr/>
            </p:nvSpPr>
            <p:spPr>
              <a:xfrm>
                <a:off x="11173303" y="7671290"/>
                <a:ext cx="4115437" cy="464722"/>
              </a:xfrm>
              <a:prstGeom prst="rect">
                <a:avLst/>
              </a:prstGeom>
            </p:spPr>
            <p:txBody>
              <a:bodyPr lIns="0" tIns="0" rIns="0" bIns="0" rtlCol="0" anchor="t"/>
              <a:lstStyle>
                <a:defPPr>
                  <a:defRPr lang="en-US"/>
                </a:defPPr>
                <a:lvl1pPr lvl="0">
                  <a:lnSpc>
                    <a:spcPct val="132800"/>
                  </a:lnSpc>
                  <a:buClr>
                    <a:srgbClr val="000000"/>
                  </a:buClr>
                  <a:defRPr sz="2500" spc="-10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defRPr>
                </a:lvl1pPr>
              </a:lstStyle>
              <a:p>
                <a:r>
                  <a:rPr lang="ko-KR" altLang="en-US" sz="2400" dirty="0" smtClean="0">
                    <a:ln>
                      <a:solidFill>
                        <a:schemeClr val="dk1">
                          <a:shade val="95000"/>
                          <a:satMod val="105000"/>
                          <a:alpha val="0"/>
                        </a:schemeClr>
                      </a:solidFill>
                    </a:ln>
                  </a:rPr>
                  <a:t>보고서 서비스 </a:t>
                </a:r>
                <a:endParaRPr lang="en-US" sz="2400" dirty="0">
                  <a:ln>
                    <a:solidFill>
                      <a:schemeClr val="dk1">
                        <a:shade val="95000"/>
                        <a:satMod val="105000"/>
                        <a:alpha val="0"/>
                      </a:schemeClr>
                    </a:solidFill>
                  </a:ln>
                </a:endParaRPr>
              </a:p>
            </p:txBody>
          </p:sp>
        </p:grpSp>
      </p:grpSp>
      <p:sp>
        <p:nvSpPr>
          <p:cNvPr id="59" name="Line 4"/>
          <p:cNvSpPr>
            <a:spLocks noChangeShapeType="1"/>
          </p:cNvSpPr>
          <p:nvPr/>
        </p:nvSpPr>
        <p:spPr bwMode="auto">
          <a:xfrm>
            <a:off x="1346236" y="2918349"/>
            <a:ext cx="8623226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5086349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시스템 구성도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>
            <a:off x="10331473" y="2918349"/>
            <a:ext cx="650872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 flipH="1">
            <a:off x="13319970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주요 기능</a:t>
            </a:r>
          </a:p>
        </p:txBody>
      </p:sp>
      <p:sp>
        <p:nvSpPr>
          <p:cNvPr id="64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공정 데이터를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및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판단 시스템을 설계하여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공장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운영의 자동화와 신속한 의사결정이 가능한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구조로 구성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4"/>
          <p:cNvSpPr txBox="1"/>
          <p:nvPr/>
        </p:nvSpPr>
        <p:spPr>
          <a:xfrm>
            <a:off x="12399049" y="163158"/>
            <a:ext cx="5490632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설비 </a:t>
            </a:r>
            <a:r>
              <a:rPr lang="ko-KR" altLang="en-US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공정 자동화 플랫폼</a:t>
            </a:r>
            <a:endParaRPr lang="ko-KR" b="0" i="0" u="none" strike="noStrike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3499" y="3261682"/>
            <a:ext cx="8648701" cy="6301418"/>
            <a:chOff x="1333499" y="3261682"/>
            <a:chExt cx="8648701" cy="6301418"/>
          </a:xfrm>
        </p:grpSpPr>
        <p:sp>
          <p:nvSpPr>
            <p:cNvPr id="90" name="직사각형 151">
              <a:extLst>
                <a:ext uri="{FF2B5EF4-FFF2-40B4-BE49-F238E27FC236}">
                  <a16:creationId xmlns:a16="http://schemas.microsoft.com/office/drawing/2014/main" id="{DF83F4E0-A29D-45BF-90D7-2FB4E20A52D3}"/>
                </a:ext>
              </a:extLst>
            </p:cNvPr>
            <p:cNvSpPr/>
            <p:nvPr/>
          </p:nvSpPr>
          <p:spPr>
            <a:xfrm>
              <a:off x="1333499" y="3406923"/>
              <a:ext cx="8648701" cy="615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/>
            <a:p>
              <a:pPr algn="ctr" latinLnBrk="0"/>
              <a:endParaRPr lang="ko-KR" altLang="en-US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KoPubDotum Bold" charset="-127"/>
              </a:endParaRPr>
            </a:p>
          </p:txBody>
        </p:sp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448" y="3427039"/>
              <a:ext cx="8414352" cy="598366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448" y="3261682"/>
              <a:ext cx="8414352" cy="536594"/>
            </a:xfrm>
            <a:prstGeom prst="rect">
              <a:avLst/>
            </a:prstGeom>
            <a:solidFill>
              <a:srgbClr val="15529B"/>
            </a:solidFill>
            <a:ln w="9525">
              <a:solidFill>
                <a:srgbClr val="248FC8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스마트 </a:t>
              </a:r>
              <a:r>
                <a:rPr lang="ko-KR" altLang="en-US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</a:t>
              </a:r>
              <a:r>
                <a:rPr lang="ko-KR" altLang="en-US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운영 통합 플랫폼</a:t>
              </a:r>
            </a:p>
          </p:txBody>
        </p:sp>
        <p:sp>
          <p:nvSpPr>
            <p:cNvPr id="15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1355" y="8642086"/>
              <a:ext cx="6944555" cy="634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EB4E3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4" name="순서도: 자기 디스크 29"/>
            <p:cNvSpPr/>
            <p:nvPr/>
          </p:nvSpPr>
          <p:spPr>
            <a:xfrm>
              <a:off x="2719255" y="8719930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설비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0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802" y="8642086"/>
              <a:ext cx="948604" cy="615510"/>
            </a:xfrm>
            <a:prstGeom prst="rect">
              <a:avLst/>
            </a:prstGeom>
            <a:solidFill>
              <a:srgbClr val="248FC8"/>
            </a:solidFill>
            <a:ln w="9525">
              <a:solidFill>
                <a:srgbClr val="248FC8"/>
              </a:solidFill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400" b="1" ker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데</a:t>
              </a:r>
              <a:r>
                <a:rPr lang="ko-KR" altLang="en-US" sz="14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이터</a:t>
              </a:r>
              <a:endParaRPr lang="en-US" altLang="ko-KR" sz="14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966" y="3918067"/>
              <a:ext cx="2794944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98" y="4416845"/>
              <a:ext cx="1219201" cy="7217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운영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통계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347" y="4416845"/>
              <a:ext cx="1231146" cy="72177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운영 결과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966" y="3909934"/>
              <a:ext cx="2794944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보고서 서비스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139" y="6361568"/>
              <a:ext cx="7995649" cy="2127414"/>
            </a:xfrm>
            <a:prstGeom prst="rect">
              <a:avLst/>
            </a:prstGeom>
            <a:solidFill>
              <a:srgbClr val="F6F9F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139" y="6342653"/>
              <a:ext cx="7995649" cy="410391"/>
            </a:xfrm>
            <a:prstGeom prst="rect">
              <a:avLst/>
            </a:prstGeom>
            <a:solidFill>
              <a:srgbClr val="1B69C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r>
                <a:rPr lang="ko-KR" altLang="en-US" sz="1600" b="1" kern="0" dirty="0" err="1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예지보전</a:t>
              </a:r>
              <a:r>
                <a:rPr lang="ko-KR" altLang="en-US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6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Agent</a:t>
              </a:r>
            </a:p>
          </p:txBody>
        </p:sp>
        <p:sp>
          <p:nvSpPr>
            <p:cNvPr id="8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199" y="5271866"/>
              <a:ext cx="1219201" cy="7126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실적 </a:t>
              </a:r>
              <a:r>
                <a:rPr lang="ko-KR" altLang="en-US" sz="1200" b="1" kern="0" spc="-6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현황</a:t>
              </a:r>
            </a:p>
          </p:txBody>
        </p:sp>
        <p:sp>
          <p:nvSpPr>
            <p:cNvPr id="8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48" y="3936982"/>
              <a:ext cx="2584788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48" y="3918067"/>
              <a:ext cx="2584788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실시간 공정 모니터링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348" y="5284517"/>
              <a:ext cx="1231146" cy="7126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</a:t>
              </a:r>
              <a:r>
                <a:rPr lang="en-US" altLang="ko-KR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이상치 대응 방안 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098" y="3936982"/>
              <a:ext cx="2145987" cy="21713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558ED5"/>
              </a:solidFill>
              <a:miter lim="800000"/>
              <a:headEnd/>
              <a:tailEnd/>
            </a:ln>
            <a:effectLst/>
          </p:spPr>
          <p:txBody>
            <a:bodyPr wrap="square" lIns="45720" tIns="144000" rIns="45720" anchor="t"/>
            <a:lstStyle/>
            <a:p>
              <a:pPr algn="ctr">
                <a:defRPr/>
              </a:pP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4098" y="3918067"/>
              <a:ext cx="2145987" cy="41039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rIns="45720" anchor="ctr"/>
            <a:lstStyle/>
            <a:p>
              <a:pPr algn="ctr">
                <a:defRPr/>
              </a:pPr>
              <a:r>
                <a:rPr lang="ko-KR" altLang="en-US" sz="1600" b="1" kern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챗봇</a:t>
              </a:r>
              <a:r>
                <a:rPr lang="ko-KR" altLang="en-US" sz="16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서비스</a:t>
              </a:r>
              <a:endParaRPr lang="ko-KR" altLang="en-US" sz="16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4416845"/>
              <a:ext cx="1809435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이력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5008458"/>
              <a:ext cx="1809434" cy="4780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실적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3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</a:t>
              </a:r>
              <a:r>
                <a:rPr lang="ko-KR" altLang="en-US" sz="14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예지보전</a:t>
              </a: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defRPr/>
              </a:pP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수리 이력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수리 스케줄링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2128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생산량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>
                <a:defRPr/>
              </a:pP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생산량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생산량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4838" y="5555914"/>
              <a:ext cx="1809434" cy="441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이벤트 로그 검색 및 요약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4" y="4416845"/>
              <a:ext cx="1145214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가동 상태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801" y="4416845"/>
              <a:ext cx="1145214" cy="5175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</a:t>
              </a:r>
              <a:endParaRPr lang="en-US" altLang="ko-KR" sz="1200" b="1" kern="0" spc="-6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 추이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1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123" y="5076923"/>
              <a:ext cx="2365891" cy="888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72000" rIns="45720" bIns="0" anchor="t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</a:t>
              </a:r>
              <a:r>
                <a:rPr lang="en-US" altLang="ko-KR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OEE</a:t>
              </a:r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현황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113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유용성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7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405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생산성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697" y="5465876"/>
              <a:ext cx="708487" cy="4151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b="1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양품률</a:t>
              </a:r>
              <a:endParaRPr lang="ko-KR" altLang="en-US" sz="12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0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6775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이벤트 로그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4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072" y="6831452"/>
              <a:ext cx="2344365" cy="1593988"/>
            </a:xfrm>
            <a:prstGeom prst="rect">
              <a:avLst/>
            </a:prstGeom>
            <a:solidFill>
              <a:srgbClr val="E6EDF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108000" rIns="45720" bIns="0" anchor="t"/>
            <a:lstStyle/>
            <a:p>
              <a:pPr algn="ctr">
                <a:defRPr/>
              </a:pPr>
              <a:r>
                <a:rPr lang="ko-KR" altLang="en-US" sz="1400" b="1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공정 프로세스 관리</a:t>
              </a:r>
              <a:endParaRPr lang="ko-KR" altLang="en-US" sz="1400" b="1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763304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전체 가동률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6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설비별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가동률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7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3724" y="724281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설비 간 버퍼 조정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8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3200" y="8023271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ko-KR" altLang="en-US" sz="1200" kern="0" spc="-60" dirty="0" err="1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양품률</a:t>
              </a:r>
              <a:r>
                <a:rPr lang="ko-KR" altLang="en-US" sz="1200" kern="0" spc="-6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 관리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9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697" y="8847303"/>
              <a:ext cx="1801126" cy="299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설비 상태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품질 지표 등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2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7265" y="8823875"/>
              <a:ext cx="1801126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고장 이력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수리 </a:t>
              </a:r>
              <a:r>
                <a:rPr lang="ko-KR" altLang="en-US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이력 등</a:t>
              </a:r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4" name="순서도: 자기 디스크 29"/>
            <p:cNvSpPr/>
            <p:nvPr/>
          </p:nvSpPr>
          <p:spPr>
            <a:xfrm>
              <a:off x="5120880" y="8719930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이력</a:t>
              </a:r>
              <a:endParaRPr lang="en-US" altLang="ko-KR" sz="1000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defRPr/>
              </a:pPr>
              <a:r>
                <a:rPr lang="ko-KR" altLang="en-US" sz="1000" b="1" kern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</a:t>
              </a:r>
              <a:endParaRPr lang="en-US" altLang="ko-KR" sz="1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5" name="Rectangle 3">
              <a:extLst>
                <a:ext uri="{FF2B5EF4-FFF2-40B4-BE49-F238E27FC236}">
                  <a16:creationId xmlns:a16="http://schemas.microsoft.com/office/drawing/2014/main" id="{E7B7DB4E-C21F-4BA7-B2EB-70AD8E37E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1833" y="8829393"/>
              <a:ext cx="1434077" cy="29974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45720" tIns="0" rIns="45720" bIns="0" anchor="ctr"/>
            <a:lstStyle/>
            <a:p>
              <a:pPr algn="ctr"/>
              <a:r>
                <a:rPr lang="en-US" altLang="ko-KR" sz="120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양품률</a:t>
              </a:r>
              <a:r>
                <a:rPr lang="en-US" altLang="ko-KR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생산량 등</a:t>
              </a:r>
              <a:r>
                <a:rPr lang="en-US" altLang="ko-KR" sz="120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ko-KR" altLang="en-US" sz="1200" kern="0" spc="-6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0" name="순서도: 자기 디스크 29"/>
            <p:cNvSpPr/>
            <p:nvPr/>
          </p:nvSpPr>
          <p:spPr>
            <a:xfrm>
              <a:off x="7535448" y="8725448"/>
              <a:ext cx="626385" cy="507635"/>
            </a:xfrm>
            <a:prstGeom prst="flowChartMagneticDisk">
              <a:avLst/>
            </a:prstGeom>
            <a:solidFill>
              <a:srgbClr val="DCE6F2"/>
            </a:solidFill>
            <a:ln w="9525" cap="flat" cmpd="sng" algn="ctr">
              <a:solidFill>
                <a:srgbClr val="8EB4E3"/>
              </a:solidFill>
              <a:prstDash val="solid"/>
              <a:tailEnd type="none" w="med" len="med"/>
            </a:ln>
            <a:effectLst/>
          </p:spPr>
          <p:txBody>
            <a:bodyPr wrap="none" lIns="0" tIns="108000" rIns="0" rtlCol="0" anchor="ctr"/>
            <a:lstStyle/>
            <a:p>
              <a:pPr algn="ctr">
                <a:defRPr/>
              </a:pPr>
              <a:r>
                <a:rPr lang="ko-KR" altLang="en-US" sz="1000" b="1" kern="0" dirty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생산 실적</a:t>
              </a:r>
              <a:endParaRPr lang="en-US" altLang="ko-KR" sz="1000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직사각형 32"/>
          <p:cNvSpPr/>
          <p:nvPr/>
        </p:nvSpPr>
        <p:spPr>
          <a:xfrm>
            <a:off x="7050315" y="0"/>
            <a:ext cx="11237685" cy="10477500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29233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43203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57300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pic>
        <p:nvPicPr>
          <p:cNvPr id="18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094025" y="7139713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9" name="TextBox 9"/>
          <p:cNvSpPr txBox="1"/>
          <p:nvPr/>
        </p:nvSpPr>
        <p:spPr>
          <a:xfrm>
            <a:off x="1828800" y="1639738"/>
            <a:ext cx="30861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200" b="0" i="0" u="none" strike="noStrike" spc="-1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목차</a:t>
            </a:r>
          </a:p>
        </p:txBody>
      </p:sp>
      <p:sp>
        <p:nvSpPr>
          <p:cNvPr id="20" name="TextBox 10"/>
          <p:cNvSpPr txBox="1"/>
          <p:nvPr/>
        </p:nvSpPr>
        <p:spPr>
          <a:xfrm>
            <a:off x="8094025" y="22314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8094025" y="64478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</a:t>
            </a:r>
            <a:r>
              <a:rPr lang="en-US" sz="2400" b="0" i="0" u="none" strike="noStrike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endParaRPr lang="en-US" sz="2400" b="0" i="0" u="none" strike="noStrike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8094025" y="50508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3</a:t>
            </a:r>
          </a:p>
        </p:txBody>
      </p:sp>
      <p:sp>
        <p:nvSpPr>
          <p:cNvPr id="23" name="TextBox 15"/>
          <p:cNvSpPr txBox="1"/>
          <p:nvPr/>
        </p:nvSpPr>
        <p:spPr>
          <a:xfrm>
            <a:off x="8094025" y="3641121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0329225" y="2142521"/>
            <a:ext cx="4000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배경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10329225" y="63589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기대효과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10329225" y="49492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시연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0329225" y="3552221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</a:t>
            </a:r>
            <a:endParaRPr lang="ko-KR" altLang="ko-KR" sz="3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132125" y="8496300"/>
            <a:ext cx="7666182" cy="230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29" name="TextBox 13"/>
          <p:cNvSpPr txBox="1"/>
          <p:nvPr/>
        </p:nvSpPr>
        <p:spPr>
          <a:xfrm>
            <a:off x="8132125" y="7804408"/>
            <a:ext cx="1816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5</a:t>
            </a:r>
            <a:endParaRPr lang="en-US" sz="2400" b="0" i="0" u="none" strike="noStrike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TextBox 19"/>
          <p:cNvSpPr txBox="1"/>
          <p:nvPr/>
        </p:nvSpPr>
        <p:spPr>
          <a:xfrm>
            <a:off x="10367324" y="7715508"/>
            <a:ext cx="4948875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 적용 및 고도화 전략</a:t>
            </a:r>
          </a:p>
        </p:txBody>
      </p:sp>
      <p:pic>
        <p:nvPicPr>
          <p:cNvPr id="36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254381" y="6115355"/>
            <a:ext cx="3967133" cy="35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10"/>
          <p:cNvSpPr txBox="1"/>
          <p:nvPr/>
        </p:nvSpPr>
        <p:spPr>
          <a:xfrm>
            <a:off x="14938829" y="9587847"/>
            <a:ext cx="332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0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0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0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123" y="9414394"/>
            <a:ext cx="1277906" cy="5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3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60672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기능 구성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</a:p>
        </p:txBody>
      </p:sp>
      <p:sp>
        <p:nvSpPr>
          <p:cNvPr id="64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기반의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로그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GPT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모델과 연계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하여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진단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요청 대응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지표 기반 보고서 생성을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자동화하는 </a:t>
            </a: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모듈형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아키텍처로 구성함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529815" y="3027184"/>
            <a:ext cx="7376366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1377240" y="2400300"/>
            <a:ext cx="7513454" cy="620079"/>
            <a:chOff x="9220200" y="2400300"/>
            <a:chExt cx="7620000" cy="620079"/>
          </a:xfrm>
        </p:grpSpPr>
        <p:sp>
          <p:nvSpPr>
            <p:cNvPr id="72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설비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ko-KR" altLang="en-US" sz="2400" spc="-80" dirty="0" err="1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예지보전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en-US" altLang="ko-KR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Agent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구성</a:t>
              </a:r>
            </a:p>
          </p:txBody>
        </p:sp>
        <p:sp>
          <p:nvSpPr>
            <p:cNvPr id="73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4904457" y="3302778"/>
            <a:ext cx="2590800" cy="83820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F7640-C207-DB5F-C83B-6ECD7BD64C2C}"/>
              </a:ext>
            </a:extLst>
          </p:cNvPr>
          <p:cNvSpPr txBox="1"/>
          <p:nvPr/>
        </p:nvSpPr>
        <p:spPr>
          <a:xfrm>
            <a:off x="3724562" y="4201659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①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Query </a:t>
            </a:r>
            <a:endParaRPr kumimoji="1" lang="en-US" altLang="ko-KR" b="1" kern="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호출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E5467-2356-63DA-9863-503CDE061EA6}"/>
              </a:ext>
            </a:extLst>
          </p:cNvPr>
          <p:cNvSpPr txBox="1"/>
          <p:nvPr/>
        </p:nvSpPr>
        <p:spPr>
          <a:xfrm>
            <a:off x="3566322" y="5333822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②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설비 상태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kumimoji="1" lang="en-US" altLang="ko-KR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b="1" kern="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로그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반환</a:t>
            </a:r>
            <a:endParaRPr kumimoji="1" lang="ko-KR" altLang="en-US" dirty="0"/>
          </a:p>
        </p:txBody>
      </p:sp>
      <p:sp>
        <p:nvSpPr>
          <p:cNvPr id="15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4888305" y="5846298"/>
            <a:ext cx="2623104" cy="1206953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점검</a:t>
            </a:r>
            <a:endParaRPr kumimoji="1" lang="en-US" altLang="ko-KR" sz="24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여부 판단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A7E7B4-F5F4-72F4-0F88-A6FBE3C9E1B5}"/>
              </a:ext>
            </a:extLst>
          </p:cNvPr>
          <p:cNvSpPr/>
          <p:nvPr/>
        </p:nvSpPr>
        <p:spPr>
          <a:xfrm>
            <a:off x="4904457" y="7524911"/>
            <a:ext cx="2590800" cy="762000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점검 명령 전송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4904457" y="8692036"/>
            <a:ext cx="2590800" cy="762000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 점검 일정 생성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9D240F-7983-B2EE-4D4A-A2FDB665FC6B}"/>
              </a:ext>
            </a:extLst>
          </p:cNvPr>
          <p:cNvCxnSpPr/>
          <p:nvPr/>
        </p:nvCxnSpPr>
        <p:spPr>
          <a:xfrm flipH="1">
            <a:off x="3852183" y="4847990"/>
            <a:ext cx="814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/>
          <p:nvPr/>
        </p:nvCxnSpPr>
        <p:spPr>
          <a:xfrm flipH="1">
            <a:off x="3852183" y="5186857"/>
            <a:ext cx="81445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4A8B12C-D323-A96C-E000-5397163402D8}"/>
              </a:ext>
            </a:extLst>
          </p:cNvPr>
          <p:cNvCxnSpPr>
            <a:cxnSpLocks/>
          </p:cNvCxnSpPr>
          <p:nvPr/>
        </p:nvCxnSpPr>
        <p:spPr>
          <a:xfrm flipH="1">
            <a:off x="6199857" y="4140978"/>
            <a:ext cx="6392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8FD4494-F974-B20E-05C5-CCA1C834E7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99857" y="5412738"/>
            <a:ext cx="0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5050021-D6C9-9B2F-E787-66D428C48BF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199857" y="7053251"/>
            <a:ext cx="0" cy="4716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00B121-C3FF-4F49-1597-617C932EBCD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99857" y="8286911"/>
            <a:ext cx="0" cy="4051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7493573" y="6449775"/>
            <a:ext cx="17836" cy="2479964"/>
          </a:xfrm>
          <a:prstGeom prst="bentConnector4">
            <a:avLst>
              <a:gd name="adj1" fmla="val -3560215"/>
              <a:gd name="adj2" fmla="val 99038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7495257" y="3721878"/>
            <a:ext cx="12700" cy="5351158"/>
          </a:xfrm>
          <a:prstGeom prst="bentConnector3">
            <a:avLst>
              <a:gd name="adj1" fmla="val 910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C8F1DC7-D8A3-07FC-E317-97D4CFD173E1}"/>
              </a:ext>
            </a:extLst>
          </p:cNvPr>
          <p:cNvSpPr txBox="1"/>
          <p:nvPr/>
        </p:nvSpPr>
        <p:spPr>
          <a:xfrm>
            <a:off x="1728478" y="333829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ko-KR" altLang="en-US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모델</a:t>
            </a:r>
            <a:r>
              <a:rPr kumimoji="1" lang="en-US" altLang="ko-KR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gpt-4o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5691949" y="7041344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191B40-B48D-D562-06BD-1F4D82797024}"/>
              </a:ext>
            </a:extLst>
          </p:cNvPr>
          <p:cNvSpPr txBox="1"/>
          <p:nvPr/>
        </p:nvSpPr>
        <p:spPr>
          <a:xfrm>
            <a:off x="7217440" y="604899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err="1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sp>
        <p:nvSpPr>
          <p:cNvPr id="75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3027185"/>
            <a:ext cx="7376366" cy="27981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352558" y="2400300"/>
            <a:ext cx="7513454" cy="620079"/>
            <a:chOff x="9220200" y="2400300"/>
            <a:chExt cx="7620000" cy="620079"/>
          </a:xfrm>
        </p:grpSpPr>
        <p:sp>
          <p:nvSpPr>
            <p:cNvPr id="7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dirty="0" err="1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챗봇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Agent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구성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7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7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6645840"/>
            <a:ext cx="7376366" cy="29081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9352558" y="6335642"/>
            <a:ext cx="7513454" cy="620079"/>
            <a:chOff x="9220200" y="2400300"/>
            <a:chExt cx="7620000" cy="620079"/>
          </a:xfrm>
        </p:grpSpPr>
        <p:sp>
          <p:nvSpPr>
            <p:cNvPr id="81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LLM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기반 보고서 기능 구성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82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84" name="TextBox 3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84758" y="4574539"/>
            <a:ext cx="2576031" cy="8815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Agent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 descr="머신러닝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1046" y="4604861"/>
            <a:ext cx="560778" cy="5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BCE5467-2356-63DA-9863-503CDE061EA6}"/>
              </a:ext>
            </a:extLst>
          </p:cNvPr>
          <p:cNvSpPr txBox="1"/>
          <p:nvPr/>
        </p:nvSpPr>
        <p:spPr>
          <a:xfrm>
            <a:off x="2198681" y="56796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설비</a:t>
            </a:r>
            <a:r>
              <a:rPr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Status</a:t>
            </a:r>
            <a:endParaRPr kumimoji="1" lang="ko-KR" altLang="en-US" dirty="0"/>
          </a:p>
        </p:txBody>
      </p:sp>
      <p:pic>
        <p:nvPicPr>
          <p:cNvPr id="87" name="Picture 70" descr="C:\Users\user\Downloads\database (1).png">
            <a:extLst>
              <a:ext uri="{FF2B5EF4-FFF2-40B4-BE49-F238E27FC236}">
                <a16:creationId xmlns:a16="http://schemas.microsoft.com/office/drawing/2014/main" id="{06380DD9-AD2B-2EF5-9405-7E987123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82" y="4200344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70" descr="C:\Users\user\Downloads\database (1).png">
            <a:extLst>
              <a:ext uri="{FF2B5EF4-FFF2-40B4-BE49-F238E27FC236}">
                <a16:creationId xmlns:a16="http://schemas.microsoft.com/office/drawing/2014/main" id="{06380DD9-AD2B-2EF5-9405-7E987123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84" y="4546135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760958" y="7107982"/>
            <a:ext cx="1643975" cy="838317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18" name="직선 화살표 연결선 117"/>
          <p:cNvCxnSpPr>
            <a:stCxn id="112" idx="2"/>
            <a:endCxn id="113" idx="0"/>
          </p:cNvCxnSpPr>
          <p:nvPr/>
        </p:nvCxnSpPr>
        <p:spPr>
          <a:xfrm>
            <a:off x="13126858" y="7652731"/>
            <a:ext cx="0" cy="3434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7107982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InfluxDB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조회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7996164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주요 지표 계산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851916" y="8884346"/>
            <a:ext cx="2549884" cy="54474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호출 → 요약 생성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14849388" y="7107982"/>
            <a:ext cx="1762212" cy="838317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보고서 응답 </a:t>
            </a:r>
            <a:r>
              <a:rPr kumimoji="1" lang="en-US" altLang="ko-KR" dirty="0" err="1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json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656DAE8C-578F-EA2A-FDE2-526E3703EA1D}"/>
              </a:ext>
            </a:extLst>
          </p:cNvPr>
          <p:cNvSpPr/>
          <p:nvPr/>
        </p:nvSpPr>
        <p:spPr>
          <a:xfrm>
            <a:off x="14860165" y="8590778"/>
            <a:ext cx="1762212" cy="838317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kumimoji="1" lang="en-US" altLang="ko-KR" dirty="0" err="1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docx</a:t>
            </a:r>
            <a:r>
              <a:rPr kumimoji="1"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</a:t>
            </a:r>
            <a:endParaRPr kumimoji="1" lang="en-US" altLang="ko-KR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내보내기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27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14" idx="3"/>
            <a:endCxn id="125" idx="1"/>
          </p:cNvCxnSpPr>
          <p:nvPr/>
        </p:nvCxnSpPr>
        <p:spPr>
          <a:xfrm flipV="1">
            <a:off x="14401800" y="7527141"/>
            <a:ext cx="447588" cy="16295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5" idx="2"/>
            <a:endCxn id="126" idx="0"/>
          </p:cNvCxnSpPr>
          <p:nvPr/>
        </p:nvCxnSpPr>
        <p:spPr>
          <a:xfrm>
            <a:off x="15730494" y="7946299"/>
            <a:ext cx="10777" cy="6444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760958" y="8590778"/>
            <a:ext cx="1643975" cy="838317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pc="-1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보고서 생성 요청</a:t>
            </a:r>
            <a:endParaRPr kumimoji="1" lang="ko-KR" altLang="en-US" sz="2000" spc="-1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5" name="직선 화살표 연결선 134"/>
          <p:cNvCxnSpPr>
            <a:stCxn id="89" idx="2"/>
            <a:endCxn id="134" idx="0"/>
          </p:cNvCxnSpPr>
          <p:nvPr/>
        </p:nvCxnSpPr>
        <p:spPr>
          <a:xfrm>
            <a:off x="10582946" y="7946299"/>
            <a:ext cx="0" cy="6444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[E] 93">
            <a:extLst>
              <a:ext uri="{FF2B5EF4-FFF2-40B4-BE49-F238E27FC236}">
                <a16:creationId xmlns:a16="http://schemas.microsoft.com/office/drawing/2014/main" id="{C214C487-46D7-5FE1-B048-4E4847D6EDA5}"/>
              </a:ext>
            </a:extLst>
          </p:cNvPr>
          <p:cNvCxnSpPr>
            <a:cxnSpLocks/>
            <a:stCxn id="134" idx="3"/>
            <a:endCxn id="112" idx="1"/>
          </p:cNvCxnSpPr>
          <p:nvPr/>
        </p:nvCxnSpPr>
        <p:spPr>
          <a:xfrm flipV="1">
            <a:off x="11404933" y="7380357"/>
            <a:ext cx="446983" cy="16295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13" idx="2"/>
            <a:endCxn id="114" idx="0"/>
          </p:cNvCxnSpPr>
          <p:nvPr/>
        </p:nvCxnSpPr>
        <p:spPr>
          <a:xfrm>
            <a:off x="13126858" y="8540913"/>
            <a:ext cx="0" cy="3434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9489646" y="3027185"/>
            <a:ext cx="7376366" cy="3156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cs typeface="KoPubDotum Bold" charset="-127"/>
              </a:rPr>
              <a:t>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9649192" y="3267155"/>
            <a:ext cx="1389878" cy="648086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</a:t>
            </a:r>
            <a:endParaRPr kumimoji="1"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4020800" y="3213469"/>
            <a:ext cx="1246154" cy="756659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 응답 생성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460227" y="3213469"/>
            <a:ext cx="1227573" cy="756659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응답 반환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427961" y="4406457"/>
            <a:ext cx="1940887" cy="662514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ToolNode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  <a:endParaRPr kumimoji="1" lang="en-US" altLang="ko-KR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(Influx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</a:t>
            </a:r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1427961" y="5468848"/>
            <a:ext cx="1940887" cy="600645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 </a:t>
            </a:r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endParaRPr kumimoji="1" lang="en-US" altLang="ko-KR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메시지 </a:t>
            </a:r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66" idx="1"/>
            <a:endCxn id="155" idx="3"/>
          </p:cNvCxnSpPr>
          <p:nvPr/>
        </p:nvCxnSpPr>
        <p:spPr>
          <a:xfrm flipH="1">
            <a:off x="11039070" y="3591198"/>
            <a:ext cx="48201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9" idx="0"/>
            <a:endCxn id="166" idx="2"/>
          </p:cNvCxnSpPr>
          <p:nvPr/>
        </p:nvCxnSpPr>
        <p:spPr>
          <a:xfrm flipV="1">
            <a:off x="12398405" y="4037763"/>
            <a:ext cx="0" cy="368694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6" idx="1"/>
            <a:endCxn id="166" idx="3"/>
          </p:cNvCxnSpPr>
          <p:nvPr/>
        </p:nvCxnSpPr>
        <p:spPr>
          <a:xfrm flipH="1" flipV="1">
            <a:off x="13275724" y="3591198"/>
            <a:ext cx="745076" cy="60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11521085" y="3144633"/>
            <a:ext cx="1754639" cy="893130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GPT-</a:t>
            </a:r>
          </a:p>
          <a:p>
            <a:pPr algn="ctr"/>
            <a:r>
              <a:rPr kumimoji="1" lang="ko-KR" altLang="en-US" sz="1600" dirty="0" smtClean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도구 필요 여부 판단</a:t>
            </a:r>
            <a:endParaRPr kumimoji="1" lang="ko-KR" altLang="en-US" sz="16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79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160" idx="3"/>
            <a:endCxn id="156" idx="2"/>
          </p:cNvCxnSpPr>
          <p:nvPr/>
        </p:nvCxnSpPr>
        <p:spPr>
          <a:xfrm flipV="1">
            <a:off x="13368848" y="3970128"/>
            <a:ext cx="1275029" cy="1799043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57" idx="1"/>
            <a:endCxn id="156" idx="3"/>
          </p:cNvCxnSpPr>
          <p:nvPr/>
        </p:nvCxnSpPr>
        <p:spPr>
          <a:xfrm flipH="1">
            <a:off x="15266954" y="3591799"/>
            <a:ext cx="193273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12459296" y="3970128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13177535" y="364289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smtClean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160" idx="0"/>
            <a:endCxn id="159" idx="2"/>
          </p:cNvCxnSpPr>
          <p:nvPr/>
        </p:nvCxnSpPr>
        <p:spPr>
          <a:xfrm flipV="1">
            <a:off x="12398405" y="5068971"/>
            <a:ext cx="0" cy="39987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20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5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5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87342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 err="1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팀원별</a:t>
            </a:r>
            <a:r>
              <a:rPr lang="ko-KR" altLang="en-US" sz="3400" dirty="0" smtClean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수행 역할</a:t>
            </a:r>
            <a:endParaRPr lang="ko-KR" altLang="en-US" sz="3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3492585"/>
            <a:ext cx="4876801" cy="6070515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199" y="3492585"/>
            <a:ext cx="4876801" cy="6070515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3399" y="3492585"/>
            <a:ext cx="4876801" cy="6070515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805" y="2769474"/>
            <a:ext cx="4879195" cy="723110"/>
          </a:xfrm>
          <a:prstGeom prst="rect">
            <a:avLst/>
          </a:prstGeom>
          <a:solidFill>
            <a:srgbClr val="248FC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r>
              <a:rPr lang="en-US" altLang="ko-KR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LLM </a:t>
            </a:r>
            <a:r>
              <a:rPr lang="ko-KR" altLang="en-US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프롬프트</a:t>
            </a:r>
            <a:r>
              <a:rPr lang="en-US" altLang="ko-KR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튜닝 </a:t>
            </a:r>
            <a:r>
              <a:rPr lang="en-US" altLang="ko-KR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&amp;</a:t>
            </a:r>
            <a:r>
              <a:rPr lang="ko-KR" altLang="en-US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웹 페이지 구성</a:t>
            </a:r>
          </a:p>
        </p:txBody>
      </p:sp>
      <p:sp>
        <p:nvSpPr>
          <p:cNvPr id="47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팀원별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수행 역할 정의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4" name="TextBox 4"/>
          <p:cNvSpPr txBox="1"/>
          <p:nvPr/>
        </p:nvSpPr>
        <p:spPr>
          <a:xfrm>
            <a:off x="12399049" y="163158"/>
            <a:ext cx="5490632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</a:t>
            </a:r>
          </a:p>
          <a:p>
            <a:pPr lvl="0" algn="r">
              <a:lnSpc>
                <a:spcPct val="99600"/>
              </a:lnSpc>
            </a:pP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제조공장 </a:t>
            </a:r>
            <a:r>
              <a:rPr lang="ko-KR" altLang="en-US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062828" y="3669894"/>
            <a:ext cx="4181780" cy="1483344"/>
            <a:chOff x="7167313" y="4270548"/>
            <a:chExt cx="4181780" cy="1483344"/>
          </a:xfrm>
        </p:grpSpPr>
        <p:sp>
          <p:nvSpPr>
            <p:cNvPr id="80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4270548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altLang="ko-KR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Flask </a:t>
              </a:r>
              <a:r>
                <a:rPr lang="ko-KR" altLang="en-US" sz="1400" b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웹 프레임워크 및 대시보드 설계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81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4665528"/>
              <a:ext cx="4157172" cy="10883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구조 및 라우팅 구성</a:t>
              </a: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사이드바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공정 대시보드 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기본 구조 설계</a:t>
              </a: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매핑 페이지 및 기능별 레이아웃 작성</a:t>
              </a:r>
            </a:p>
          </p:txBody>
        </p:sp>
        <p:sp>
          <p:nvSpPr>
            <p:cNvPr id="82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4270548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marL="0" marR="0" lvl="0" indent="0" algn="ctr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62828" y="5307048"/>
            <a:ext cx="4181780" cy="1483344"/>
            <a:chOff x="7167313" y="5977662"/>
            <a:chExt cx="4181780" cy="1483344"/>
          </a:xfrm>
        </p:grpSpPr>
        <p:sp>
          <p:nvSpPr>
            <p:cNvPr id="93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5977662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</a:t>
              </a:r>
              <a:r>
                <a:rPr lang="ko-KR" altLang="en-US" sz="1400" b="1" dirty="0" err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챗봇</a:t>
              </a:r>
              <a:r>
                <a:rPr lang="en-US" altLang="ko-KR" sz="1400" b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/</a:t>
              </a:r>
              <a:r>
                <a:rPr lang="ko-KR" altLang="en-US" sz="1400" b="1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보고서 연동 기능 구현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01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6372642"/>
              <a:ext cx="4157172" cy="10883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기존 대시보드에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챗봇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보고서 생성 기능 통합</a:t>
              </a: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전체 파일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구조 정리 및 라우팅</a:t>
              </a: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UI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스타일 통일 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챗봇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말풍선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구조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히스토리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박스 등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)</a:t>
              </a:r>
            </a:p>
          </p:txBody>
        </p:sp>
        <p:sp>
          <p:nvSpPr>
            <p:cNvPr id="102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5977662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marL="0" marR="0" lvl="0" indent="0" algn="ctr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062828" y="6944202"/>
            <a:ext cx="4181780" cy="1169688"/>
            <a:chOff x="7167313" y="7697476"/>
            <a:chExt cx="4181780" cy="1169688"/>
          </a:xfrm>
        </p:grpSpPr>
        <p:sp>
          <p:nvSpPr>
            <p:cNvPr id="118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LLM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응답 튜닝 및 프롬프트 최적화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0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8092456"/>
              <a:ext cx="4157172" cy="774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OpenAI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챗봇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응답 흐름 설계 및 튜닝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불필요한 반복 제거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요약 문장 출력 최적화</a:t>
              </a:r>
              <a:endParaRPr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1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algn="ctr" defTabSz="1019175"/>
              <a:r>
                <a:rPr 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062828" y="8267700"/>
            <a:ext cx="4181780" cy="1149110"/>
            <a:chOff x="7167313" y="9404590"/>
            <a:chExt cx="4181780" cy="1149110"/>
          </a:xfrm>
        </p:grpSpPr>
        <p:sp>
          <p:nvSpPr>
            <p:cNvPr id="123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9404590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데이터 연동 및 시각화 처리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24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9799570"/>
              <a:ext cx="4157172" cy="7541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→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Grafana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시각화 구성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iframe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으로 웹 페이지 내 실시간 데이터 시각화 반영</a:t>
              </a:r>
            </a:p>
          </p:txBody>
        </p:sp>
        <p:sp>
          <p:nvSpPr>
            <p:cNvPr id="125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9404590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algn="ctr" defTabSz="1019175"/>
              <a:r>
                <a:rPr 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</p:txBody>
        </p: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1005" y="2769474"/>
            <a:ext cx="4879195" cy="723110"/>
          </a:xfrm>
          <a:prstGeom prst="rect">
            <a:avLst/>
          </a:prstGeom>
          <a:solidFill>
            <a:srgbClr val="248FC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r>
              <a:rPr lang="en-US" altLang="ko-KR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Cloud </a:t>
            </a:r>
            <a:r>
              <a:rPr lang="ko-KR" altLang="en-US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환경 구성 </a:t>
            </a:r>
            <a:r>
              <a:rPr lang="en-US" altLang="ko-KR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&amp; </a:t>
            </a:r>
            <a:r>
              <a:rPr lang="ko-KR" altLang="en-US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보고서 자동화 설계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769474"/>
            <a:ext cx="4879195" cy="723110"/>
          </a:xfrm>
          <a:prstGeom prst="rect">
            <a:avLst/>
          </a:prstGeom>
          <a:solidFill>
            <a:srgbClr val="248FC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r>
              <a:rPr lang="en-US" altLang="ko-KR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InfluxDB</a:t>
            </a:r>
            <a:r>
              <a:rPr lang="en-US" altLang="ko-KR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 </a:t>
            </a:r>
            <a:r>
              <a:rPr lang="ko-KR" altLang="en-US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데이터 구조 </a:t>
            </a:r>
            <a:r>
              <a:rPr lang="en-US" altLang="ko-KR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&amp; AI Agent </a:t>
            </a:r>
            <a:r>
              <a:rPr lang="ko-KR" altLang="en-US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설계</a:t>
            </a:r>
            <a:r>
              <a:rPr lang="en-US" altLang="ko-KR" sz="2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 charset="-127"/>
              </a:rPr>
              <a:t> </a:t>
            </a:r>
            <a:endParaRPr lang="ko-KR" altLang="en-US" sz="2000" b="1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algun Gothic" charset="-127"/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12316912" y="3667225"/>
            <a:ext cx="4181780" cy="1257426"/>
            <a:chOff x="7167313" y="4270548"/>
            <a:chExt cx="4181780" cy="1257426"/>
          </a:xfrm>
        </p:grpSpPr>
        <p:sp>
          <p:nvSpPr>
            <p:cNvPr id="134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4270548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AWS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환경 구성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(EC2 – </a:t>
              </a:r>
              <a:r>
                <a:rPr lang="en-US" altLang="ko-KR" sz="1400" b="1" err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– Grafana)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35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4665528"/>
              <a:ext cx="4157172" cy="8624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AWS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내 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EC2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Grafana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설치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공정 시뮬레이터 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python 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 업로드 및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동작 검증 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36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4270548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marL="0" marR="0" lvl="0" indent="0" algn="ctr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12316912" y="5134627"/>
            <a:ext cx="4181780" cy="1483344"/>
            <a:chOff x="7167313" y="5977662"/>
            <a:chExt cx="4181780" cy="1483344"/>
          </a:xfrm>
        </p:grpSpPr>
        <p:sp>
          <p:nvSpPr>
            <p:cNvPr id="138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5977662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–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Grafana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–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로컬 </a:t>
              </a:r>
              <a:r>
                <a:rPr lang="en-US" altLang="ko-KR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PC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연결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39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6372642"/>
              <a:ext cx="4157172" cy="10883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실시간 데이터 적재 후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Grafana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연동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Grafana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iframe → html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웹 페이지 반영</a:t>
              </a:r>
              <a:r>
                <a:rPr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endPara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로컬 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pc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↔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소켓 방식 데이터 연동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0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5977662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marL="0" marR="0" lvl="0" indent="0" algn="ctr" defTabSz="10191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12316912" y="6827947"/>
            <a:ext cx="4181780" cy="1169688"/>
            <a:chOff x="7167313" y="7697476"/>
            <a:chExt cx="4181780" cy="1169688"/>
          </a:xfrm>
        </p:grpSpPr>
        <p:sp>
          <p:nvSpPr>
            <p:cNvPr id="142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제조 공정 보고서 기획 및 데이터 가공 설계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3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8092456"/>
              <a:ext cx="4157172" cy="774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가동률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다운타임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MTTR, MTBF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등 항목 기획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조회 및 데이터 가공 쿼리 작성 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44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algn="ctr" defTabSz="1019175"/>
              <a:r>
                <a:rPr lang="en-US" sz="14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12316912" y="8207612"/>
            <a:ext cx="4181780" cy="1169688"/>
            <a:chOff x="7167313" y="7697476"/>
            <a:chExt cx="4181780" cy="1169688"/>
          </a:xfrm>
        </p:grpSpPr>
        <p:sp>
          <p:nvSpPr>
            <p:cNvPr id="150" name="Rectangle 4">
              <a:extLst>
                <a:ext uri="{FF2B5EF4-FFF2-40B4-BE49-F238E27FC236}">
                  <a16:creationId xmlns:a16="http://schemas.microsoft.com/office/drawing/2014/main" id="{7879062A-0F1E-4450-BE39-3AC47750B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4181780" cy="3949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144000" tIns="88900" rIns="88900" bIns="88900" anchor="ctr">
              <a:spAutoFit/>
            </a:bodyPr>
            <a:lstStyle/>
            <a:p>
              <a:pPr lvl="0" defTabSz="1019175"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LLM 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보고서 생성 및 다운로드 구현</a:t>
              </a:r>
              <a:endParaRPr lang="en-US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1" name="Text Placeholder 5">
              <a:extLst>
                <a:ext uri="{FF2B5EF4-FFF2-40B4-BE49-F238E27FC236}">
                  <a16:creationId xmlns:a16="http://schemas.microsoft.com/office/drawing/2014/main" id="{BC9E86B1-42B8-4896-B96D-3E89B15F08A1}"/>
                </a:ext>
              </a:extLst>
            </p:cNvPr>
            <p:cNvSpPr txBox="1">
              <a:spLocks/>
            </p:cNvSpPr>
            <p:nvPr/>
          </p:nvSpPr>
          <p:spPr>
            <a:xfrm>
              <a:off x="7191920" y="8092456"/>
              <a:ext cx="4157172" cy="7747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0">
              <a:no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LLM(GPT-4)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공정별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주요 내용 요약 튜닝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00025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선택 항목별 보고서 생성 및 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docx</a:t>
              </a:r>
              <a:r>
                <a:rPr lang="en-US" altLang="ko-KR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다운로드</a:t>
              </a:r>
              <a:endParaRPr lang="en-US" altLang="ko-KR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52" name="Rectangle 4">
              <a:extLst>
                <a:ext uri="{FF2B5EF4-FFF2-40B4-BE49-F238E27FC236}">
                  <a16:creationId xmlns:a16="http://schemas.microsoft.com/office/drawing/2014/main" id="{62827A6D-8677-4813-B95C-9B6BE69F8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7313" y="7697476"/>
              <a:ext cx="252000" cy="252000"/>
            </a:xfrm>
            <a:prstGeom prst="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anchor="ctr">
              <a:noAutofit/>
            </a:bodyPr>
            <a:lstStyle/>
            <a:p>
              <a:pPr algn="ctr" defTabSz="1019175"/>
              <a:r>
                <a:rPr lang="en-US" sz="1400" b="1" kern="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4" name="Rectangle 4">
            <a:extLst>
              <a:ext uri="{FF2B5EF4-FFF2-40B4-BE49-F238E27FC236}">
                <a16:creationId xmlns:a16="http://schemas.microsoft.com/office/drawing/2014/main" id="{7879062A-0F1E-4450-BE39-3AC47750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3669894"/>
            <a:ext cx="4181780" cy="3949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360000" tIns="88900" rIns="88900" bIns="88900" anchor="ctr">
            <a:spAutoFit/>
          </a:bodyPr>
          <a:lstStyle/>
          <a:p>
            <a:pPr defTabSz="1019175"/>
            <a:r>
              <a:rPr lang="en-US" altLang="ko-KR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  <a:endParaRPr lang="en-US" sz="1400" b="1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5" name="Text Placeholder 5">
            <a:extLst>
              <a:ext uri="{FF2B5EF4-FFF2-40B4-BE49-F238E27FC236}">
                <a16:creationId xmlns:a16="http://schemas.microsoft.com/office/drawing/2014/main" id="{BC9E86B1-42B8-4896-B96D-3E89B15F08A1}"/>
              </a:ext>
            </a:extLst>
          </p:cNvPr>
          <p:cNvSpPr txBox="1">
            <a:spLocks/>
          </p:cNvSpPr>
          <p:nvPr/>
        </p:nvSpPr>
        <p:spPr>
          <a:xfrm>
            <a:off x="1769117" y="4064874"/>
            <a:ext cx="4157172" cy="108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00025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62827A6D-8677-4813-B95C-9B6BE69F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3669894"/>
            <a:ext cx="252000" cy="2520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algn="ctr" defTabSz="10191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Rectangle 4">
            <a:extLst>
              <a:ext uri="{FF2B5EF4-FFF2-40B4-BE49-F238E27FC236}">
                <a16:creationId xmlns:a16="http://schemas.microsoft.com/office/drawing/2014/main" id="{7879062A-0F1E-4450-BE39-3AC47750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5307048"/>
            <a:ext cx="4181780" cy="3949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360000" tIns="88900" rIns="88900" bIns="88900" anchor="ctr">
            <a:spAutoFit/>
          </a:bodyPr>
          <a:lstStyle/>
          <a:p>
            <a:pPr defTabSz="1019175"/>
            <a:r>
              <a:rPr lang="en-US" altLang="ko-KR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</a:p>
        </p:txBody>
      </p:sp>
      <p:sp>
        <p:nvSpPr>
          <p:cNvPr id="159" name="Text Placeholder 5">
            <a:extLst>
              <a:ext uri="{FF2B5EF4-FFF2-40B4-BE49-F238E27FC236}">
                <a16:creationId xmlns:a16="http://schemas.microsoft.com/office/drawing/2014/main" id="{BC9E86B1-42B8-4896-B96D-3E89B15F08A1}"/>
              </a:ext>
            </a:extLst>
          </p:cNvPr>
          <p:cNvSpPr txBox="1">
            <a:spLocks/>
          </p:cNvSpPr>
          <p:nvPr/>
        </p:nvSpPr>
        <p:spPr>
          <a:xfrm>
            <a:off x="1769117" y="5702028"/>
            <a:ext cx="4157172" cy="10883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00025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0" name="Rectangle 4">
            <a:extLst>
              <a:ext uri="{FF2B5EF4-FFF2-40B4-BE49-F238E27FC236}">
                <a16:creationId xmlns:a16="http://schemas.microsoft.com/office/drawing/2014/main" id="{62827A6D-8677-4813-B95C-9B6BE69F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5307048"/>
            <a:ext cx="252000" cy="2520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marL="0" marR="0" lvl="0" indent="0" algn="ctr" defTabSz="10191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Rectangle 4">
            <a:extLst>
              <a:ext uri="{FF2B5EF4-FFF2-40B4-BE49-F238E27FC236}">
                <a16:creationId xmlns:a16="http://schemas.microsoft.com/office/drawing/2014/main" id="{7879062A-0F1E-4450-BE39-3AC47750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6944202"/>
            <a:ext cx="4181780" cy="3949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360000" tIns="88900" rIns="88900" bIns="88900" anchor="ctr">
            <a:spAutoFit/>
          </a:bodyPr>
          <a:lstStyle/>
          <a:p>
            <a:pPr defTabSz="1019175"/>
            <a:r>
              <a:rPr lang="en-US" altLang="ko-KR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</a:p>
        </p:txBody>
      </p:sp>
      <p:sp>
        <p:nvSpPr>
          <p:cNvPr id="163" name="Text Placeholder 5">
            <a:extLst>
              <a:ext uri="{FF2B5EF4-FFF2-40B4-BE49-F238E27FC236}">
                <a16:creationId xmlns:a16="http://schemas.microsoft.com/office/drawing/2014/main" id="{BC9E86B1-42B8-4896-B96D-3E89B15F08A1}"/>
              </a:ext>
            </a:extLst>
          </p:cNvPr>
          <p:cNvSpPr txBox="1">
            <a:spLocks/>
          </p:cNvSpPr>
          <p:nvPr/>
        </p:nvSpPr>
        <p:spPr>
          <a:xfrm>
            <a:off x="1769117" y="7339182"/>
            <a:ext cx="4157172" cy="7747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00025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4" name="Rectangle 4">
            <a:extLst>
              <a:ext uri="{FF2B5EF4-FFF2-40B4-BE49-F238E27FC236}">
                <a16:creationId xmlns:a16="http://schemas.microsoft.com/office/drawing/2014/main" id="{62827A6D-8677-4813-B95C-9B6BE69F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6944202"/>
            <a:ext cx="252000" cy="2520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algn="ctr" defTabSz="1019175"/>
            <a:r>
              <a:rPr 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66" name="Rectangle 4">
            <a:extLst>
              <a:ext uri="{FF2B5EF4-FFF2-40B4-BE49-F238E27FC236}">
                <a16:creationId xmlns:a16="http://schemas.microsoft.com/office/drawing/2014/main" id="{7879062A-0F1E-4450-BE39-3AC47750B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8267700"/>
            <a:ext cx="4181780" cy="3949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360000" tIns="88900" rIns="88900" bIns="88900" anchor="ctr">
            <a:spAutoFit/>
          </a:bodyPr>
          <a:lstStyle/>
          <a:p>
            <a:pPr lvl="0" defTabSz="1019175"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</a:p>
        </p:txBody>
      </p:sp>
      <p:sp>
        <p:nvSpPr>
          <p:cNvPr id="167" name="Text Placeholder 5">
            <a:extLst>
              <a:ext uri="{FF2B5EF4-FFF2-40B4-BE49-F238E27FC236}">
                <a16:creationId xmlns:a16="http://schemas.microsoft.com/office/drawing/2014/main" id="{BC9E86B1-42B8-4896-B96D-3E89B15F08A1}"/>
              </a:ext>
            </a:extLst>
          </p:cNvPr>
          <p:cNvSpPr txBox="1">
            <a:spLocks/>
          </p:cNvSpPr>
          <p:nvPr/>
        </p:nvSpPr>
        <p:spPr>
          <a:xfrm>
            <a:off x="1769117" y="8662680"/>
            <a:ext cx="4157172" cy="7541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>
            <a:noAutofit/>
          </a:bodyPr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00025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///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8" name="Rectangle 4">
            <a:extLst>
              <a:ext uri="{FF2B5EF4-FFF2-40B4-BE49-F238E27FC236}">
                <a16:creationId xmlns:a16="http://schemas.microsoft.com/office/drawing/2014/main" id="{62827A6D-8677-4813-B95C-9B6BE69F8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510" y="8267700"/>
            <a:ext cx="252000" cy="25200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wrap="square" lIns="88900" tIns="88900" rIns="88900" bIns="88900" anchor="ctr">
            <a:noAutofit/>
          </a:bodyPr>
          <a:lstStyle/>
          <a:p>
            <a:pPr algn="ctr" defTabSz="1019175"/>
            <a:r>
              <a:rPr lang="en-US" sz="14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pic>
        <p:nvPicPr>
          <p:cNvPr id="1028" name="Picture 4" descr="데이터 과학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09" y="2141851"/>
            <a:ext cx="902083" cy="81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클라우드 스토리지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017" y="2141851"/>
            <a:ext cx="952407" cy="9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데이터 분석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66" y="2141851"/>
            <a:ext cx="851033" cy="8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Appendix</a:t>
            </a:r>
            <a:endParaRPr lang="en-US" sz="2400" spc="-1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6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직사각형 10"/>
          <p:cNvSpPr/>
          <p:nvPr/>
        </p:nvSpPr>
        <p:spPr>
          <a:xfrm>
            <a:off x="-1" y="0"/>
            <a:ext cx="18288001" cy="10477500"/>
          </a:xfrm>
          <a:prstGeom prst="rect">
            <a:avLst/>
          </a:prstGeom>
          <a:solidFill>
            <a:srgbClr val="15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7699" y="549208"/>
            <a:ext cx="16992600" cy="9379085"/>
          </a:xfrm>
          <a:prstGeom prst="rect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0"/>
          <p:cNvSpPr txBox="1"/>
          <p:nvPr/>
        </p:nvSpPr>
        <p:spPr>
          <a:xfrm>
            <a:off x="13647706" y="997491"/>
            <a:ext cx="4241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Future Academy 2</a:t>
            </a:r>
            <a:r>
              <a:rPr lang="ko-KR" altLang="en-US" sz="2800" b="0" i="0" u="none" strike="noStrike" spc="1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endParaRPr lang="en-US" sz="2800" b="0" i="0" u="none" strike="noStrike" spc="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56904"/>
            <a:ext cx="1811306" cy="749881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358900" y="2565400"/>
            <a:ext cx="151765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8000" i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i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ko-KR" sz="8000" i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Picture 7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22400" y="5193031"/>
            <a:ext cx="15178708" cy="45719"/>
          </a:xfrm>
          <a:prstGeom prst="rect">
            <a:avLst/>
          </a:prstGeom>
          <a:solidFill>
            <a:srgbClr val="15529B"/>
          </a:solidFill>
        </p:spPr>
      </p:pic>
      <p:pic>
        <p:nvPicPr>
          <p:cNvPr id="21" name="Picture 6" descr="두 노동자와 아이소 메트릭 스마트 산업 라운드 플랫폼 감독 장비 벡터 일러스트 레이 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19" b="93514" l="189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 bwMode="auto">
          <a:xfrm>
            <a:off x="11658600" y="4663213"/>
            <a:ext cx="6106303" cy="553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9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639854E-71F8-4E88-A742-20C63A855D09}"/>
              </a:ext>
            </a:extLst>
          </p:cNvPr>
          <p:cNvSpPr/>
          <p:nvPr/>
        </p:nvSpPr>
        <p:spPr bwMode="auto">
          <a:xfrm>
            <a:off x="1420589" y="4185821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3817453E-0395-44AF-9484-17EC7373B6DF}"/>
              </a:ext>
            </a:extLst>
          </p:cNvPr>
          <p:cNvSpPr/>
          <p:nvPr/>
        </p:nvSpPr>
        <p:spPr bwMode="auto">
          <a:xfrm>
            <a:off x="6710603" y="4185821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64C35FE-B06A-49C1-AA7E-DEF970EE2EBC}"/>
              </a:ext>
            </a:extLst>
          </p:cNvPr>
          <p:cNvSpPr/>
          <p:nvPr/>
        </p:nvSpPr>
        <p:spPr bwMode="auto">
          <a:xfrm>
            <a:off x="12000618" y="4219599"/>
            <a:ext cx="4866795" cy="44291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7"/>
            <a:endParaRPr kumimoji="1" lang="ko-KR" altLang="en-US" sz="1600" ker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4000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배경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소개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61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팀원 각자의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경험과 기술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역량을 바탕으로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 산업 내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구현 가능성을 탐색하는 프로젝트를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6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004E2A3-8317-4EF7-8A76-E56F9B24E3EC}"/>
              </a:ext>
            </a:extLst>
          </p:cNvPr>
          <p:cNvSpPr/>
          <p:nvPr/>
        </p:nvSpPr>
        <p:spPr bwMode="auto">
          <a:xfrm>
            <a:off x="1420588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수집부터 모델링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배포까지</a:t>
            </a:r>
            <a:endParaRPr kumimoji="1" lang="en-US" altLang="ko-KR" b="1" kern="0" spc="-110" dirty="0" smtClea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End to End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AI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개발 프로젝트 경험</a:t>
            </a:r>
            <a:endParaRPr kumimoji="1" lang="ko-KR" altLang="en-US" b="1" kern="0" spc="-110" dirty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09E8325-DADD-4AF8-AC34-055408B820F1}"/>
              </a:ext>
            </a:extLst>
          </p:cNvPr>
          <p:cNvSpPr/>
          <p:nvPr/>
        </p:nvSpPr>
        <p:spPr bwMode="auto">
          <a:xfrm>
            <a:off x="12000617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Cloud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컨설팅 경험을 토대로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Cloud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환경 구성 실습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실시간 데이터 연동 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Flow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endParaRPr kumimoji="1" lang="en-US" altLang="ko-KR" b="1" kern="0" spc="-110" dirty="0" smtClean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556DF02-42E1-47BA-B423-F7F71EE9E5E0}"/>
              </a:ext>
            </a:extLst>
          </p:cNvPr>
          <p:cNvSpPr/>
          <p:nvPr/>
        </p:nvSpPr>
        <p:spPr bwMode="auto">
          <a:xfrm>
            <a:off x="6710602" y="8614924"/>
            <a:ext cx="4866796" cy="1104859"/>
          </a:xfrm>
          <a:prstGeom prst="rect">
            <a:avLst/>
          </a:prstGeom>
          <a:solidFill>
            <a:srgbClr val="15529B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 운영 경험을 바탕으로</a:t>
            </a:r>
            <a:r>
              <a:rPr kumimoji="1" lang="en-US" altLang="ko-KR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 defTabSz="621991">
              <a:lnSpc>
                <a:spcPts val="2600"/>
              </a:lnSpc>
              <a:buSzPct val="80000"/>
            </a:pPr>
            <a:r>
              <a:rPr kumimoji="1" lang="ko-KR" altLang="en-US" b="1" kern="0" spc="-110" dirty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실무 현장에 적용 가능한 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대시보드</a:t>
            </a:r>
            <a:r>
              <a:rPr kumimoji="1" lang="en-US" altLang="ko-KR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</a:t>
            </a:r>
            <a:r>
              <a:rPr kumimoji="1" lang="ko-KR" altLang="en-US" b="1" kern="0" spc="-110" dirty="0" err="1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챗봇</a:t>
            </a:r>
            <a:r>
              <a:rPr kumimoji="1" lang="ko-KR" altLang="en-US" b="1" kern="0" spc="-110" dirty="0" smtClean="0">
                <a:ln>
                  <a:solidFill>
                    <a:srgbClr val="19729E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서비스 구현</a:t>
            </a:r>
            <a:endParaRPr kumimoji="1" lang="ko-KR" altLang="en-US" b="1" kern="0" spc="-110" dirty="0">
              <a:ln>
                <a:solidFill>
                  <a:srgbClr val="19729E">
                    <a:alpha val="0"/>
                  </a:srgbClr>
                </a:solidFill>
              </a:ln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52" name="자유형: 도형 224">
            <a:extLst>
              <a:ext uri="{FF2B5EF4-FFF2-40B4-BE49-F238E27FC236}">
                <a16:creationId xmlns:a16="http://schemas.microsoft.com/office/drawing/2014/main" id="{CE3D70D6-D0A7-4A54-ABBB-20B213C887CB}"/>
              </a:ext>
            </a:extLst>
          </p:cNvPr>
          <p:cNvSpPr>
            <a:spLocks/>
          </p:cNvSpPr>
          <p:nvPr/>
        </p:nvSpPr>
        <p:spPr bwMode="auto">
          <a:xfrm>
            <a:off x="2947900" y="2757024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19C26C4-8F5E-4911-A711-2C61B9C8F884}"/>
              </a:ext>
            </a:extLst>
          </p:cNvPr>
          <p:cNvSpPr txBox="1"/>
          <p:nvPr/>
        </p:nvSpPr>
        <p:spPr>
          <a:xfrm>
            <a:off x="2952374" y="3363801"/>
            <a:ext cx="1803229" cy="3046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ko-KR" spc="-30" dirty="0" smtClean="0">
                <a:ln>
                  <a:solidFill>
                    <a:srgbClr val="7F7F7F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///</a:t>
            </a:r>
            <a:endParaRPr kumimoji="1" lang="ko-KR" altLang="en-US" spc="-30" dirty="0">
              <a:ln>
                <a:solidFill>
                  <a:srgbClr val="7F7F7F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5" name="자유형: 도형 222">
            <a:extLst>
              <a:ext uri="{FF2B5EF4-FFF2-40B4-BE49-F238E27FC236}">
                <a16:creationId xmlns:a16="http://schemas.microsoft.com/office/drawing/2014/main" id="{B4994C35-1989-4C4C-9C65-6B6A352B3691}"/>
              </a:ext>
            </a:extLst>
          </p:cNvPr>
          <p:cNvSpPr>
            <a:spLocks/>
          </p:cNvSpPr>
          <p:nvPr/>
        </p:nvSpPr>
        <p:spPr bwMode="auto">
          <a:xfrm>
            <a:off x="8237913" y="2757021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sp>
        <p:nvSpPr>
          <p:cNvPr id="158" name="자유형: 도형 220">
            <a:extLst>
              <a:ext uri="{FF2B5EF4-FFF2-40B4-BE49-F238E27FC236}">
                <a16:creationId xmlns:a16="http://schemas.microsoft.com/office/drawing/2014/main" id="{C60944A6-AAF7-4ABB-B1C7-0A0C5E265017}"/>
              </a:ext>
            </a:extLst>
          </p:cNvPr>
          <p:cNvSpPr>
            <a:spLocks/>
          </p:cNvSpPr>
          <p:nvPr/>
        </p:nvSpPr>
        <p:spPr bwMode="auto">
          <a:xfrm>
            <a:off x="13527929" y="2757028"/>
            <a:ext cx="1812170" cy="1889413"/>
          </a:xfrm>
          <a:custGeom>
            <a:avLst/>
            <a:gdLst>
              <a:gd name="connsiteX0" fmla="*/ 895444 w 1820736"/>
              <a:gd name="connsiteY0" fmla="*/ 0 h 2053760"/>
              <a:gd name="connsiteX1" fmla="*/ 912027 w 1820736"/>
              <a:gd name="connsiteY1" fmla="*/ 0 h 2053760"/>
              <a:gd name="connsiteX2" fmla="*/ 928609 w 1820736"/>
              <a:gd name="connsiteY2" fmla="*/ 0 h 2053760"/>
              <a:gd name="connsiteX3" fmla="*/ 945192 w 1820736"/>
              <a:gd name="connsiteY3" fmla="*/ 3313 h 2053760"/>
              <a:gd name="connsiteX4" fmla="*/ 961773 w 1820736"/>
              <a:gd name="connsiteY4" fmla="*/ 6626 h 2053760"/>
              <a:gd name="connsiteX5" fmla="*/ 975040 w 1820736"/>
              <a:gd name="connsiteY5" fmla="*/ 13250 h 2053760"/>
              <a:gd name="connsiteX6" fmla="*/ 1757723 w 1820736"/>
              <a:gd name="connsiteY6" fmla="*/ 463753 h 2053760"/>
              <a:gd name="connsiteX7" fmla="*/ 1770990 w 1820736"/>
              <a:gd name="connsiteY7" fmla="*/ 473690 h 2053760"/>
              <a:gd name="connsiteX8" fmla="*/ 1780939 w 1820736"/>
              <a:gd name="connsiteY8" fmla="*/ 483628 h 2053760"/>
              <a:gd name="connsiteX9" fmla="*/ 1794204 w 1820736"/>
              <a:gd name="connsiteY9" fmla="*/ 496877 h 2053760"/>
              <a:gd name="connsiteX10" fmla="*/ 1804155 w 1820736"/>
              <a:gd name="connsiteY10" fmla="*/ 513440 h 2053760"/>
              <a:gd name="connsiteX11" fmla="*/ 1810787 w 1820736"/>
              <a:gd name="connsiteY11" fmla="*/ 530003 h 2053760"/>
              <a:gd name="connsiteX12" fmla="*/ 1817420 w 1820736"/>
              <a:gd name="connsiteY12" fmla="*/ 543253 h 2053760"/>
              <a:gd name="connsiteX13" fmla="*/ 1820736 w 1820736"/>
              <a:gd name="connsiteY13" fmla="*/ 559816 h 2053760"/>
              <a:gd name="connsiteX14" fmla="*/ 1820736 w 1820736"/>
              <a:gd name="connsiteY14" fmla="*/ 576378 h 2053760"/>
              <a:gd name="connsiteX15" fmla="*/ 1820736 w 1820736"/>
              <a:gd name="connsiteY15" fmla="*/ 1477382 h 2053760"/>
              <a:gd name="connsiteX16" fmla="*/ 1820736 w 1820736"/>
              <a:gd name="connsiteY16" fmla="*/ 1493945 h 2053760"/>
              <a:gd name="connsiteX17" fmla="*/ 1817420 w 1820736"/>
              <a:gd name="connsiteY17" fmla="*/ 1510507 h 2053760"/>
              <a:gd name="connsiteX18" fmla="*/ 1810787 w 1820736"/>
              <a:gd name="connsiteY18" fmla="*/ 1523757 h 2053760"/>
              <a:gd name="connsiteX19" fmla="*/ 1804155 w 1820736"/>
              <a:gd name="connsiteY19" fmla="*/ 1540320 h 2053760"/>
              <a:gd name="connsiteX20" fmla="*/ 1794204 w 1820736"/>
              <a:gd name="connsiteY20" fmla="*/ 1556883 h 2053760"/>
              <a:gd name="connsiteX21" fmla="*/ 1780939 w 1820736"/>
              <a:gd name="connsiteY21" fmla="*/ 1570133 h 2053760"/>
              <a:gd name="connsiteX22" fmla="*/ 1770990 w 1820736"/>
              <a:gd name="connsiteY22" fmla="*/ 1580070 h 2053760"/>
              <a:gd name="connsiteX23" fmla="*/ 1757723 w 1820736"/>
              <a:gd name="connsiteY23" fmla="*/ 1590008 h 2053760"/>
              <a:gd name="connsiteX24" fmla="*/ 975040 w 1820736"/>
              <a:gd name="connsiteY24" fmla="*/ 2040510 h 2053760"/>
              <a:gd name="connsiteX25" fmla="*/ 961773 w 1820736"/>
              <a:gd name="connsiteY25" fmla="*/ 2047136 h 2053760"/>
              <a:gd name="connsiteX26" fmla="*/ 945192 w 1820736"/>
              <a:gd name="connsiteY26" fmla="*/ 2050447 h 2053760"/>
              <a:gd name="connsiteX27" fmla="*/ 928609 w 1820736"/>
              <a:gd name="connsiteY27" fmla="*/ 2053760 h 2053760"/>
              <a:gd name="connsiteX28" fmla="*/ 912027 w 1820736"/>
              <a:gd name="connsiteY28" fmla="*/ 2053760 h 2053760"/>
              <a:gd name="connsiteX29" fmla="*/ 895444 w 1820736"/>
              <a:gd name="connsiteY29" fmla="*/ 2053760 h 2053760"/>
              <a:gd name="connsiteX30" fmla="*/ 875546 w 1820736"/>
              <a:gd name="connsiteY30" fmla="*/ 2050447 h 2053760"/>
              <a:gd name="connsiteX31" fmla="*/ 862280 w 1820736"/>
              <a:gd name="connsiteY31" fmla="*/ 2047136 h 2053760"/>
              <a:gd name="connsiteX32" fmla="*/ 845698 w 1820736"/>
              <a:gd name="connsiteY32" fmla="*/ 2040510 h 2053760"/>
              <a:gd name="connsiteX33" fmla="*/ 66329 w 1820736"/>
              <a:gd name="connsiteY33" fmla="*/ 1590008 h 2053760"/>
              <a:gd name="connsiteX34" fmla="*/ 53064 w 1820736"/>
              <a:gd name="connsiteY34" fmla="*/ 1580070 h 2053760"/>
              <a:gd name="connsiteX35" fmla="*/ 39797 w 1820736"/>
              <a:gd name="connsiteY35" fmla="*/ 1570133 h 2053760"/>
              <a:gd name="connsiteX36" fmla="*/ 29848 w 1820736"/>
              <a:gd name="connsiteY36" fmla="*/ 1556883 h 2053760"/>
              <a:gd name="connsiteX37" fmla="*/ 19899 w 1820736"/>
              <a:gd name="connsiteY37" fmla="*/ 1540320 h 2053760"/>
              <a:gd name="connsiteX38" fmla="*/ 13267 w 1820736"/>
              <a:gd name="connsiteY38" fmla="*/ 1523757 h 2053760"/>
              <a:gd name="connsiteX39" fmla="*/ 6633 w 1820736"/>
              <a:gd name="connsiteY39" fmla="*/ 1510507 h 2053760"/>
              <a:gd name="connsiteX40" fmla="*/ 3316 w 1820736"/>
              <a:gd name="connsiteY40" fmla="*/ 1493945 h 2053760"/>
              <a:gd name="connsiteX41" fmla="*/ 0 w 1820736"/>
              <a:gd name="connsiteY41" fmla="*/ 1477382 h 2053760"/>
              <a:gd name="connsiteX42" fmla="*/ 0 w 1820736"/>
              <a:gd name="connsiteY42" fmla="*/ 576378 h 2053760"/>
              <a:gd name="connsiteX43" fmla="*/ 3316 w 1820736"/>
              <a:gd name="connsiteY43" fmla="*/ 559816 h 2053760"/>
              <a:gd name="connsiteX44" fmla="*/ 6633 w 1820736"/>
              <a:gd name="connsiteY44" fmla="*/ 543253 h 2053760"/>
              <a:gd name="connsiteX45" fmla="*/ 13267 w 1820736"/>
              <a:gd name="connsiteY45" fmla="*/ 530003 h 2053760"/>
              <a:gd name="connsiteX46" fmla="*/ 19899 w 1820736"/>
              <a:gd name="connsiteY46" fmla="*/ 513440 h 2053760"/>
              <a:gd name="connsiteX47" fmla="*/ 29848 w 1820736"/>
              <a:gd name="connsiteY47" fmla="*/ 496877 h 2053760"/>
              <a:gd name="connsiteX48" fmla="*/ 39797 w 1820736"/>
              <a:gd name="connsiteY48" fmla="*/ 483628 h 2053760"/>
              <a:gd name="connsiteX49" fmla="*/ 53064 w 1820736"/>
              <a:gd name="connsiteY49" fmla="*/ 473690 h 2053760"/>
              <a:gd name="connsiteX50" fmla="*/ 66329 w 1820736"/>
              <a:gd name="connsiteY50" fmla="*/ 463753 h 2053760"/>
              <a:gd name="connsiteX51" fmla="*/ 845698 w 1820736"/>
              <a:gd name="connsiteY51" fmla="*/ 13250 h 2053760"/>
              <a:gd name="connsiteX52" fmla="*/ 862280 w 1820736"/>
              <a:gd name="connsiteY52" fmla="*/ 6626 h 2053760"/>
              <a:gd name="connsiteX53" fmla="*/ 875546 w 1820736"/>
              <a:gd name="connsiteY53" fmla="*/ 3313 h 20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20736" h="2053760">
                <a:moveTo>
                  <a:pt x="895444" y="0"/>
                </a:moveTo>
                <a:lnTo>
                  <a:pt x="912027" y="0"/>
                </a:lnTo>
                <a:lnTo>
                  <a:pt x="928609" y="0"/>
                </a:lnTo>
                <a:lnTo>
                  <a:pt x="945192" y="3313"/>
                </a:lnTo>
                <a:lnTo>
                  <a:pt x="961773" y="6626"/>
                </a:lnTo>
                <a:lnTo>
                  <a:pt x="975040" y="13250"/>
                </a:lnTo>
                <a:lnTo>
                  <a:pt x="1757723" y="463753"/>
                </a:lnTo>
                <a:lnTo>
                  <a:pt x="1770990" y="473690"/>
                </a:lnTo>
                <a:lnTo>
                  <a:pt x="1780939" y="483628"/>
                </a:lnTo>
                <a:lnTo>
                  <a:pt x="1794204" y="496877"/>
                </a:lnTo>
                <a:lnTo>
                  <a:pt x="1804155" y="513440"/>
                </a:lnTo>
                <a:lnTo>
                  <a:pt x="1810787" y="530003"/>
                </a:lnTo>
                <a:lnTo>
                  <a:pt x="1817420" y="543253"/>
                </a:lnTo>
                <a:lnTo>
                  <a:pt x="1820736" y="559816"/>
                </a:lnTo>
                <a:lnTo>
                  <a:pt x="1820736" y="576378"/>
                </a:lnTo>
                <a:lnTo>
                  <a:pt x="1820736" y="1477382"/>
                </a:lnTo>
                <a:lnTo>
                  <a:pt x="1820736" y="1493945"/>
                </a:lnTo>
                <a:lnTo>
                  <a:pt x="1817420" y="1510507"/>
                </a:lnTo>
                <a:lnTo>
                  <a:pt x="1810787" y="1523757"/>
                </a:lnTo>
                <a:lnTo>
                  <a:pt x="1804155" y="1540320"/>
                </a:lnTo>
                <a:lnTo>
                  <a:pt x="1794204" y="1556883"/>
                </a:lnTo>
                <a:lnTo>
                  <a:pt x="1780939" y="1570133"/>
                </a:lnTo>
                <a:lnTo>
                  <a:pt x="1770990" y="1580070"/>
                </a:lnTo>
                <a:lnTo>
                  <a:pt x="1757723" y="1590008"/>
                </a:lnTo>
                <a:lnTo>
                  <a:pt x="975040" y="2040510"/>
                </a:lnTo>
                <a:lnTo>
                  <a:pt x="961773" y="2047136"/>
                </a:lnTo>
                <a:lnTo>
                  <a:pt x="945192" y="2050447"/>
                </a:lnTo>
                <a:lnTo>
                  <a:pt x="928609" y="2053760"/>
                </a:lnTo>
                <a:lnTo>
                  <a:pt x="912027" y="2053760"/>
                </a:lnTo>
                <a:lnTo>
                  <a:pt x="895444" y="2053760"/>
                </a:lnTo>
                <a:lnTo>
                  <a:pt x="875546" y="2050447"/>
                </a:lnTo>
                <a:lnTo>
                  <a:pt x="862280" y="2047136"/>
                </a:lnTo>
                <a:lnTo>
                  <a:pt x="845698" y="2040510"/>
                </a:lnTo>
                <a:lnTo>
                  <a:pt x="66329" y="1590008"/>
                </a:lnTo>
                <a:lnTo>
                  <a:pt x="53064" y="1580070"/>
                </a:lnTo>
                <a:lnTo>
                  <a:pt x="39797" y="1570133"/>
                </a:lnTo>
                <a:lnTo>
                  <a:pt x="29848" y="1556883"/>
                </a:lnTo>
                <a:lnTo>
                  <a:pt x="19899" y="1540320"/>
                </a:lnTo>
                <a:lnTo>
                  <a:pt x="13267" y="1523757"/>
                </a:lnTo>
                <a:lnTo>
                  <a:pt x="6633" y="1510507"/>
                </a:lnTo>
                <a:lnTo>
                  <a:pt x="3316" y="1493945"/>
                </a:lnTo>
                <a:lnTo>
                  <a:pt x="0" y="1477382"/>
                </a:lnTo>
                <a:lnTo>
                  <a:pt x="0" y="576378"/>
                </a:lnTo>
                <a:lnTo>
                  <a:pt x="3316" y="559816"/>
                </a:lnTo>
                <a:lnTo>
                  <a:pt x="6633" y="543253"/>
                </a:lnTo>
                <a:lnTo>
                  <a:pt x="13267" y="530003"/>
                </a:lnTo>
                <a:lnTo>
                  <a:pt x="19899" y="513440"/>
                </a:lnTo>
                <a:lnTo>
                  <a:pt x="29848" y="496877"/>
                </a:lnTo>
                <a:lnTo>
                  <a:pt x="39797" y="483628"/>
                </a:lnTo>
                <a:lnTo>
                  <a:pt x="53064" y="473690"/>
                </a:lnTo>
                <a:lnTo>
                  <a:pt x="66329" y="463753"/>
                </a:lnTo>
                <a:lnTo>
                  <a:pt x="845698" y="13250"/>
                </a:lnTo>
                <a:lnTo>
                  <a:pt x="862280" y="6626"/>
                </a:lnTo>
                <a:lnTo>
                  <a:pt x="875546" y="331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21991">
              <a:lnSpc>
                <a:spcPct val="110000"/>
              </a:lnSpc>
              <a:buSzPct val="80000"/>
            </a:pPr>
            <a:endParaRPr lang="ko-KR" altLang="en-US" sz="2800" dirty="0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9683ADD-1B20-4ED8-A484-C8328E70BAAB}"/>
              </a:ext>
            </a:extLst>
          </p:cNvPr>
          <p:cNvGrpSpPr/>
          <p:nvPr/>
        </p:nvGrpSpPr>
        <p:grpSpPr>
          <a:xfrm>
            <a:off x="6498991" y="3442383"/>
            <a:ext cx="0" cy="408875"/>
            <a:chOff x="-1170880" y="2575978"/>
            <a:chExt cx="0" cy="709333"/>
          </a:xfrm>
        </p:grpSpPr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69C5BA38-91E7-4BB4-BBF2-C60CEE90C6A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9C982853-397A-4BF1-AEE3-BAFC3B8452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2440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4392493-E73A-4B06-A4E7-352DA657327E}"/>
              </a:ext>
            </a:extLst>
          </p:cNvPr>
          <p:cNvGrpSpPr/>
          <p:nvPr/>
        </p:nvGrpSpPr>
        <p:grpSpPr>
          <a:xfrm rot="16200000">
            <a:off x="6498991" y="3419595"/>
            <a:ext cx="0" cy="454453"/>
            <a:chOff x="-1170880" y="2575978"/>
            <a:chExt cx="0" cy="715767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2EDEE061-4D9C-4246-BE3A-CE6C01867A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798BAC72-CFE6-471A-AD51-29334DBE5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8874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3B0CDF8-AFA2-4D57-A646-C0D187766A4F}"/>
              </a:ext>
            </a:extLst>
          </p:cNvPr>
          <p:cNvGrpSpPr/>
          <p:nvPr/>
        </p:nvGrpSpPr>
        <p:grpSpPr>
          <a:xfrm>
            <a:off x="11789005" y="3442383"/>
            <a:ext cx="0" cy="408875"/>
            <a:chOff x="-1170880" y="2575978"/>
            <a:chExt cx="0" cy="709333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729E7B3B-275A-47ED-BD05-5BC94DA52F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E847F7C6-E2CA-46D0-BBF0-1EFD7A4AE7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2440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9616C187-6A1D-4581-98E3-FD28A7BE7F3A}"/>
              </a:ext>
            </a:extLst>
          </p:cNvPr>
          <p:cNvGrpSpPr/>
          <p:nvPr/>
        </p:nvGrpSpPr>
        <p:grpSpPr>
          <a:xfrm rot="16200000">
            <a:off x="11789005" y="3419595"/>
            <a:ext cx="0" cy="454453"/>
            <a:chOff x="-1170880" y="2575978"/>
            <a:chExt cx="0" cy="715767"/>
          </a:xfrm>
        </p:grpSpPr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1C10BF79-B0EE-4B74-B604-2DEEB7BCB1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2575978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44F4A50-C2AF-462E-9050-53ED6BCCE9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1170880" y="3058874"/>
              <a:ext cx="0" cy="232871"/>
            </a:xfrm>
            <a:prstGeom prst="line">
              <a:avLst/>
            </a:prstGeom>
            <a:solidFill>
              <a:srgbClr val="044886"/>
            </a:solidFill>
            <a:ln w="28575" cap="rnd">
              <a:solidFill>
                <a:srgbClr val="004E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6152" name="Picture 8" descr="여자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440" y="3193243"/>
            <a:ext cx="1052084" cy="105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선생님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010" y="3224218"/>
            <a:ext cx="1015758" cy="10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실업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21" y="3102826"/>
            <a:ext cx="1176821" cy="117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" name="그룹 310"/>
          <p:cNvGrpSpPr/>
          <p:nvPr/>
        </p:nvGrpSpPr>
        <p:grpSpPr>
          <a:xfrm rot="10800000" flipH="1" flipV="1">
            <a:off x="4335225" y="2467370"/>
            <a:ext cx="1746158" cy="1257763"/>
            <a:chOff x="5499732" y="2815623"/>
            <a:chExt cx="1109093" cy="1078407"/>
          </a:xfrm>
          <a:solidFill>
            <a:srgbClr val="1B69C7"/>
          </a:solidFill>
        </p:grpSpPr>
        <p:sp>
          <p:nvSpPr>
            <p:cNvPr id="314" name="이등변 삼각형 313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16" name="타원 315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19" name="TextBox 318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박찬영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0" name="그룹 319"/>
          <p:cNvGrpSpPr/>
          <p:nvPr/>
        </p:nvGrpSpPr>
        <p:grpSpPr>
          <a:xfrm rot="10800000" flipH="1" flipV="1">
            <a:off x="9736247" y="2467370"/>
            <a:ext cx="1746158" cy="1257763"/>
            <a:chOff x="5499732" y="2815623"/>
            <a:chExt cx="1109093" cy="1078407"/>
          </a:xfrm>
          <a:solidFill>
            <a:schemeClr val="accent6">
              <a:lumMod val="75000"/>
            </a:schemeClr>
          </a:solidFill>
        </p:grpSpPr>
        <p:sp>
          <p:nvSpPr>
            <p:cNvPr id="321" name="이등변 삼각형 320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solidFill>
              <a:srgbClr val="1B69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solidFill>
              <a:srgbClr val="1B69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6" name="TextBox 325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err="1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강영혜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7" name="그룹 326"/>
          <p:cNvGrpSpPr/>
          <p:nvPr/>
        </p:nvGrpSpPr>
        <p:grpSpPr>
          <a:xfrm rot="10800000" flipH="1" flipV="1">
            <a:off x="14909510" y="2475035"/>
            <a:ext cx="1746158" cy="1257763"/>
            <a:chOff x="5499732" y="2815623"/>
            <a:chExt cx="1109093" cy="1078407"/>
          </a:xfrm>
          <a:solidFill>
            <a:srgbClr val="1B69C7"/>
          </a:solidFill>
        </p:grpSpPr>
        <p:sp>
          <p:nvSpPr>
            <p:cNvPr id="328" name="이등변 삼각형 327"/>
            <p:cNvSpPr/>
            <p:nvPr/>
          </p:nvSpPr>
          <p:spPr>
            <a:xfrm rot="13315982" flipH="1">
              <a:off x="5504715" y="3627309"/>
              <a:ext cx="255380" cy="2667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 flipH="1">
              <a:off x="5516808" y="2815623"/>
              <a:ext cx="1074940" cy="1074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2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30" name="TextBox 329"/>
            <p:cNvSpPr txBox="1"/>
            <p:nvPr/>
          </p:nvSpPr>
          <p:spPr bwMode="auto">
            <a:xfrm rot="10800000" flipH="1" flipV="1">
              <a:off x="5499732" y="3194760"/>
              <a:ext cx="1109093" cy="316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defRPr/>
              </a:pPr>
              <a:r>
                <a:rPr lang="ko-KR" altLang="en-US" sz="2400" dirty="0" err="1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황나영</a:t>
              </a:r>
              <a:endParaRPr lang="ko-KR" altLang="en-US" sz="2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6882408" y="4954841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6958609" y="4750226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6882408" y="6694161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6958609" y="6489546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33733" y="4932723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709934" y="472810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33733" y="6672043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1709934" y="646742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grpSp>
        <p:nvGrpSpPr>
          <p:cNvPr id="86" name="그룹 85"/>
          <p:cNvGrpSpPr/>
          <p:nvPr/>
        </p:nvGrpSpPr>
        <p:grpSpPr>
          <a:xfrm>
            <a:off x="1786134" y="5180203"/>
            <a:ext cx="3755351" cy="308928"/>
            <a:chOff x="1768827" y="6014057"/>
            <a:chExt cx="3755351" cy="308928"/>
          </a:xfrm>
        </p:grpSpPr>
        <p:sp>
          <p:nvSpPr>
            <p:cNvPr id="87" name="TextBox 86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산업공학과 대학원 졸업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8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1786134" y="5679464"/>
            <a:ext cx="4441151" cy="307777"/>
            <a:chOff x="1768827" y="6012703"/>
            <a:chExt cx="4441151" cy="307777"/>
          </a:xfrm>
        </p:grpSpPr>
        <p:sp>
          <p:nvSpPr>
            <p:cNvPr id="90" name="TextBox 89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의료데이터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분석 및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모델 개발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91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그룹 91"/>
          <p:cNvGrpSpPr/>
          <p:nvPr/>
        </p:nvGrpSpPr>
        <p:grpSpPr>
          <a:xfrm>
            <a:off x="1786134" y="6944175"/>
            <a:ext cx="4495800" cy="307777"/>
            <a:chOff x="1768827" y="6004010"/>
            <a:chExt cx="4495800" cy="307777"/>
          </a:xfrm>
        </p:grpSpPr>
        <p:sp>
          <p:nvSpPr>
            <p:cNvPr id="93" name="TextBox 92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데이터 기반 의사결정 모델 구현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94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/>
          <p:cNvGrpSpPr/>
          <p:nvPr/>
        </p:nvGrpSpPr>
        <p:grpSpPr>
          <a:xfrm>
            <a:off x="1786134" y="7402743"/>
            <a:ext cx="4495800" cy="307777"/>
            <a:chOff x="1768827" y="6004010"/>
            <a:chExt cx="4495800" cy="307777"/>
          </a:xfrm>
        </p:grpSpPr>
        <p:sp>
          <p:nvSpPr>
            <p:cNvPr id="100" name="TextBox 99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데이터 분석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&amp; 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서비스 개발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101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/>
          <p:cNvGrpSpPr/>
          <p:nvPr/>
        </p:nvGrpSpPr>
        <p:grpSpPr>
          <a:xfrm>
            <a:off x="1786134" y="7856643"/>
            <a:ext cx="4495800" cy="307777"/>
            <a:chOff x="1768827" y="6004010"/>
            <a:chExt cx="4495800" cy="307777"/>
          </a:xfrm>
        </p:grpSpPr>
        <p:sp>
          <p:nvSpPr>
            <p:cNvPr id="107" name="TextBox 10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기반 </a:t>
              </a: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AI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서비스 배포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10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7034809" y="5202321"/>
            <a:ext cx="3755351" cy="308928"/>
            <a:chOff x="1768827" y="6014057"/>
            <a:chExt cx="3755351" cy="308928"/>
          </a:xfrm>
        </p:grpSpPr>
        <p:sp>
          <p:nvSpPr>
            <p:cNvPr id="68" name="TextBox 67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번역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PM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및 시스템 운영 경험</a:t>
              </a:r>
            </a:p>
          </p:txBody>
        </p:sp>
        <p:pic>
          <p:nvPicPr>
            <p:cNvPr id="69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7034809" y="5701582"/>
            <a:ext cx="4441151" cy="307777"/>
            <a:chOff x="1768827" y="6012703"/>
            <a:chExt cx="4441151" cy="307777"/>
          </a:xfrm>
        </p:grpSpPr>
        <p:sp>
          <p:nvSpPr>
            <p:cNvPr id="71" name="TextBox 70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CAT</a:t>
              </a:r>
              <a:r>
                <a:rPr lang="en-US" altLang="ko-KR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(</a:t>
              </a:r>
              <a:r>
                <a:rPr lang="ko-KR" altLang="en-US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번역 </a:t>
              </a:r>
              <a:r>
                <a:rPr lang="en-US" altLang="ko-KR" sz="16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tool)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을 활용한 데이터 표준화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72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7034809" y="6966293"/>
            <a:ext cx="4495800" cy="307777"/>
            <a:chOff x="1768827" y="6004010"/>
            <a:chExt cx="4495800" cy="307777"/>
          </a:xfrm>
        </p:grpSpPr>
        <p:sp>
          <p:nvSpPr>
            <p:cNvPr id="74" name="TextBox 73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실무 중심의 대시보드 시각화 구현</a:t>
              </a:r>
            </a:p>
          </p:txBody>
        </p:sp>
        <p:pic>
          <p:nvPicPr>
            <p:cNvPr id="75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/>
          <p:cNvGrpSpPr/>
          <p:nvPr/>
        </p:nvGrpSpPr>
        <p:grpSpPr>
          <a:xfrm>
            <a:off x="7034809" y="7424861"/>
            <a:ext cx="4495800" cy="307777"/>
            <a:chOff x="1768827" y="6004010"/>
            <a:chExt cx="4495800" cy="307777"/>
          </a:xfrm>
        </p:grpSpPr>
        <p:sp>
          <p:nvSpPr>
            <p:cNvPr id="77" name="TextBox 7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LLM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프롬프트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튜닝 및 최적화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7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7034809" y="7878761"/>
            <a:ext cx="4495800" cy="307777"/>
            <a:chOff x="1768827" y="6004010"/>
            <a:chExt cx="4495800" cy="307777"/>
          </a:xfrm>
        </p:grpSpPr>
        <p:sp>
          <p:nvSpPr>
            <p:cNvPr id="84" name="TextBox 83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다양한 서비스 기능 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웹 기반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통합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85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3" name="모서리가 둥근 직사각형 342"/>
          <p:cNvSpPr/>
          <p:nvPr/>
        </p:nvSpPr>
        <p:spPr>
          <a:xfrm>
            <a:off x="12142687" y="4951683"/>
            <a:ext cx="4512981" cy="1191723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12142687" y="6691003"/>
            <a:ext cx="4512981" cy="1634472"/>
          </a:xfrm>
          <a:prstGeom prst="roundRect">
            <a:avLst/>
          </a:prstGeom>
          <a:solidFill>
            <a:schemeClr val="bg1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31" name="그룹 330"/>
          <p:cNvGrpSpPr/>
          <p:nvPr/>
        </p:nvGrpSpPr>
        <p:grpSpPr>
          <a:xfrm>
            <a:off x="12295088" y="5199163"/>
            <a:ext cx="3755351" cy="308928"/>
            <a:chOff x="1768827" y="6014057"/>
            <a:chExt cx="3755351" cy="308928"/>
          </a:xfrm>
        </p:grpSpPr>
        <p:sp>
          <p:nvSpPr>
            <p:cNvPr id="332" name="TextBox 331"/>
            <p:cNvSpPr txBox="1"/>
            <p:nvPr/>
          </p:nvSpPr>
          <p:spPr>
            <a:xfrm>
              <a:off x="2162331" y="6015208"/>
              <a:ext cx="33618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컨설팅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3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4" name="그룹 333"/>
          <p:cNvGrpSpPr/>
          <p:nvPr/>
        </p:nvGrpSpPr>
        <p:grpSpPr>
          <a:xfrm>
            <a:off x="12295088" y="5698424"/>
            <a:ext cx="4441151" cy="307777"/>
            <a:chOff x="1768827" y="6012703"/>
            <a:chExt cx="4441151" cy="307777"/>
          </a:xfrm>
        </p:grpSpPr>
        <p:sp>
          <p:nvSpPr>
            <p:cNvPr id="335" name="TextBox 334"/>
            <p:cNvSpPr txBox="1"/>
            <p:nvPr/>
          </p:nvSpPr>
          <p:spPr>
            <a:xfrm>
              <a:off x="2162331" y="6012703"/>
              <a:ext cx="40476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리소스 설계 경험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6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그룹 336"/>
          <p:cNvGrpSpPr/>
          <p:nvPr/>
        </p:nvGrpSpPr>
        <p:grpSpPr>
          <a:xfrm>
            <a:off x="12295088" y="6963135"/>
            <a:ext cx="4495800" cy="307777"/>
            <a:chOff x="1768827" y="6004010"/>
            <a:chExt cx="4495800" cy="307777"/>
          </a:xfrm>
        </p:grpSpPr>
        <p:sp>
          <p:nvSpPr>
            <p:cNvPr id="338" name="TextBox 337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en-US" altLang="ko-KR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</a:t>
              </a:r>
              <a:r>
                <a:rPr lang="ko-KR" altLang="en-US" sz="2000" b="1" kern="0" spc="-1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환경 구성 실습</a:t>
              </a:r>
              <a:endParaRPr lang="ko-KR" altLang="en-US" sz="2000" b="1" kern="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endParaRPr>
            </a:p>
          </p:txBody>
        </p:sp>
        <p:pic>
          <p:nvPicPr>
            <p:cNvPr id="339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0" name="그룹 339"/>
          <p:cNvGrpSpPr/>
          <p:nvPr/>
        </p:nvGrpSpPr>
        <p:grpSpPr>
          <a:xfrm>
            <a:off x="12295088" y="7421703"/>
            <a:ext cx="4495800" cy="307777"/>
            <a:chOff x="1768827" y="6004010"/>
            <a:chExt cx="4495800" cy="307777"/>
          </a:xfrm>
        </p:grpSpPr>
        <p:sp>
          <p:nvSpPr>
            <p:cNvPr id="341" name="TextBox 340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2pPr marL="0" lvl="1" defTabSz="1330325" latinLnBrk="0">
                <a:buClr>
                  <a:srgbClr val="CC0000"/>
                </a:buClr>
                <a:buSzPct val="100000"/>
                <a:defRPr sz="13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2pPr>
            </a:lstStyle>
            <a:p>
              <a:pPr lvl="1">
                <a:defRPr/>
              </a:pP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외부 데이터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-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en-US" altLang="ko-KR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Cloud DB</a:t>
              </a:r>
              <a:r>
                <a:rPr lang="ko-KR" altLang="en-US" sz="2000" b="1" kern="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  <a:cs typeface="Arial" panose="020B0604020202020204" pitchFamily="34" charset="0"/>
                </a:rPr>
                <a:t> 연동</a:t>
              </a:r>
            </a:p>
          </p:txBody>
        </p:sp>
        <p:pic>
          <p:nvPicPr>
            <p:cNvPr id="342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12218888" y="474706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About Me</a:t>
            </a:r>
            <a:endParaRPr lang="ko-KR" altLang="en-US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12218888" y="6486388"/>
            <a:ext cx="1981200" cy="30811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Project Goal</a:t>
            </a:r>
            <a:endParaRPr lang="ko-KR" altLang="en-US" dirty="0"/>
          </a:p>
        </p:txBody>
      </p:sp>
      <p:grpSp>
        <p:nvGrpSpPr>
          <p:cNvPr id="346" name="그룹 345"/>
          <p:cNvGrpSpPr/>
          <p:nvPr/>
        </p:nvGrpSpPr>
        <p:grpSpPr>
          <a:xfrm>
            <a:off x="12295088" y="7875603"/>
            <a:ext cx="4495800" cy="307777"/>
            <a:chOff x="1768827" y="6004010"/>
            <a:chExt cx="4495800" cy="307777"/>
          </a:xfrm>
        </p:grpSpPr>
        <p:sp>
          <p:nvSpPr>
            <p:cNvPr id="347" name="TextBox 346"/>
            <p:cNvSpPr txBox="1"/>
            <p:nvPr/>
          </p:nvSpPr>
          <p:spPr>
            <a:xfrm>
              <a:off x="2162331" y="6004010"/>
              <a:ext cx="41022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2pPr marL="0" lvl="1" defTabSz="1330325">
                <a:buClr>
                  <a:srgbClr val="CC0000"/>
                </a:buClr>
                <a:buSzPct val="100000"/>
                <a:defRPr sz="2000" b="1" kern="0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Arial" panose="020B0604020202020204" pitchFamily="34" charset="0"/>
                </a:defRPr>
              </a:lvl2pPr>
            </a:lstStyle>
            <a:p>
              <a:pPr lvl="1"/>
              <a:r>
                <a:rPr lang="en-US" altLang="ko-KR" spc="-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Cloud </a:t>
              </a:r>
              <a:r>
                <a:rPr lang="ko-KR" altLang="en-US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기반 </a:t>
              </a:r>
              <a:r>
                <a:rPr lang="en-US" altLang="ko-KR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AI </a:t>
              </a:r>
              <a:r>
                <a:rPr lang="ko-KR" altLang="en-US" spc="-1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서비스 </a:t>
              </a:r>
              <a:r>
                <a:rPr lang="ko-KR" altLang="en-US" spc="-1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기획</a:t>
              </a:r>
            </a:p>
          </p:txBody>
        </p:sp>
        <p:pic>
          <p:nvPicPr>
            <p:cNvPr id="348" name="Picture 2" descr="Y:\I. 기획재정부_2016년도 디지털예산회계시스템 전산장비 통합유지관리 사업\07. 설명회\★디자이너전용폴더\kjs\png\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0" t="21202" r="20163" b="22813"/>
            <a:stretch/>
          </p:blipFill>
          <p:spPr bwMode="auto">
            <a:xfrm>
              <a:off x="1768827" y="6014057"/>
              <a:ext cx="297044" cy="2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3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68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8630541" y="3027184"/>
            <a:ext cx="8209660" cy="6535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0" y="342900"/>
            <a:ext cx="5457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배경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산업 동향 분석 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261" name="TextBox 7"/>
          <p:cNvSpPr txBox="1"/>
          <p:nvPr/>
        </p:nvSpPr>
        <p:spPr>
          <a:xfrm>
            <a:off x="1397000" y="1375227"/>
            <a:ext cx="1544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『2025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스마트공장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자동화산업전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』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인사이트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제조공장은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지능화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·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자율화 초기 단계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</a:p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핵심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과제는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기반의 설비 운영 최적화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자연어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인터페이스를 포함한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의사결정 체계의 고도화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</a:t>
            </a:r>
          </a:p>
        </p:txBody>
      </p:sp>
      <p:grpSp>
        <p:nvGrpSpPr>
          <p:cNvPr id="354" name="그룹 353"/>
          <p:cNvGrpSpPr/>
          <p:nvPr/>
        </p:nvGrpSpPr>
        <p:grpSpPr>
          <a:xfrm>
            <a:off x="8477965" y="2400300"/>
            <a:ext cx="8362235" cy="620079"/>
            <a:chOff x="9220200" y="2400300"/>
            <a:chExt cx="7620000" cy="620079"/>
          </a:xfrm>
        </p:grpSpPr>
        <p:sp>
          <p:nvSpPr>
            <p:cNvPr id="355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8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목표</a:t>
              </a:r>
              <a:r>
                <a:rPr lang="en-US" altLang="ko-KR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 : AI Agent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를 </a:t>
              </a:r>
              <a:r>
                <a:rPr lang="ko-KR" altLang="en-US" sz="2400" spc="-8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활용한 공장 </a:t>
              </a:r>
              <a:r>
                <a:rPr lang="ko-KR" altLang="en-US" sz="2400" spc="-8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지능화</a:t>
              </a:r>
              <a:endParaRPr lang="ko-KR" altLang="en-US" sz="24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356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258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139" y="7981622"/>
            <a:ext cx="7459481" cy="1380320"/>
          </a:xfrm>
          <a:prstGeom prst="rect">
            <a:avLst/>
          </a:prstGeom>
          <a:solidFill>
            <a:srgbClr val="ECF1F8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3600"/>
              </a:lnSpc>
            </a:pP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본 프로젝트는 </a:t>
            </a:r>
            <a:r>
              <a:rPr lang="ko-KR" altLang="en-US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sz="2200" b="1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예지보전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, LLM </a:t>
            </a:r>
            <a:r>
              <a:rPr lang="ko-KR" altLang="en-US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기반 보고서 자동 생성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, </a:t>
            </a:r>
            <a:endParaRPr lang="en-US" altLang="ko-KR" sz="22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3600"/>
              </a:lnSpc>
            </a:pPr>
            <a:r>
              <a:rPr lang="ko-KR" altLang="en-US" sz="2200" b="1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sz="22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Agent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를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중심으로 공장 지능화를 위한 </a:t>
            </a:r>
            <a:r>
              <a:rPr lang="en-US" altLang="ko-KR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AI </a:t>
            </a:r>
            <a:r>
              <a:rPr lang="ko-KR" altLang="en-US" sz="20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anose="020B0604020202020204" pitchFamily="34" charset="0"/>
              </a:rPr>
              <a:t>기술 적용 목표</a:t>
            </a:r>
            <a:endParaRPr lang="en-US" altLang="ko-KR" sz="20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OTF_ac" panose="020B0600000101010101" pitchFamily="34" charset="-127"/>
              <a:ea typeface="나눔스퀘어OTF_ac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58" name="직사각형 154">
            <a:extLst>
              <a:ext uri="{FF2B5EF4-FFF2-40B4-BE49-F238E27FC236}">
                <a16:creationId xmlns:a16="http://schemas.microsoft.com/office/drawing/2014/main" id="{2C4A811D-5346-4046-B34C-5E33A382C5A7}"/>
              </a:ext>
            </a:extLst>
          </p:cNvPr>
          <p:cNvSpPr/>
          <p:nvPr/>
        </p:nvSpPr>
        <p:spPr bwMode="auto">
          <a:xfrm>
            <a:off x="1417887" y="3103938"/>
            <a:ext cx="7063620" cy="620079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lvl="0" eaLnBrk="1" hangingPunct="1">
              <a:spcBef>
                <a:spcPct val="0"/>
              </a:spcBef>
              <a:buSzTx/>
              <a:defRPr/>
            </a:pPr>
            <a:r>
              <a:rPr lang="ko-KR" altLang="en-US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현재 </a:t>
            </a:r>
            <a:r>
              <a:rPr lang="en-US" altLang="ko-KR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: </a:t>
            </a:r>
            <a:r>
              <a:rPr lang="ko-KR" altLang="en-US" sz="2000" spc="-8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rPr>
              <a:t>데이터 수집 및 시각화 → 공장 자동화 </a:t>
            </a:r>
          </a:p>
        </p:txBody>
      </p:sp>
      <p:sp>
        <p:nvSpPr>
          <p:cNvPr id="359" name="직각 삼각형 155">
            <a:extLst>
              <a:ext uri="{FF2B5EF4-FFF2-40B4-BE49-F238E27FC236}">
                <a16:creationId xmlns:a16="http://schemas.microsoft.com/office/drawing/2014/main" id="{F4C36E4D-5B77-43C4-9CD5-2605A2DADBC3}"/>
              </a:ext>
            </a:extLst>
          </p:cNvPr>
          <p:cNvSpPr/>
          <p:nvPr/>
        </p:nvSpPr>
        <p:spPr bwMode="auto">
          <a:xfrm flipH="1">
            <a:off x="1305725" y="3103940"/>
            <a:ext cx="112163" cy="299381"/>
          </a:xfrm>
          <a:prstGeom prst="rtTriangle">
            <a:avLst/>
          </a:prstGeom>
          <a:solidFill>
            <a:srgbClr val="BFBF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1634" tIns="35817" rIns="71634" bIns="35817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>
            <a:defPPr>
              <a:defRPr lang="en-US"/>
            </a:defPPr>
            <a:lvl1pPr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ctr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itchFamily="2" charset="2"/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 charset="-127"/>
            </a:endParaRPr>
          </a:p>
        </p:txBody>
      </p:sp>
      <p:sp>
        <p:nvSpPr>
          <p:cNvPr id="360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74164" y="3724016"/>
            <a:ext cx="7103801" cy="58390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pic>
        <p:nvPicPr>
          <p:cNvPr id="2052" name="Picture 4" descr="대시보드 모니터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01" y="7159881"/>
            <a:ext cx="898531" cy="8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834" y="7024274"/>
            <a:ext cx="4522290" cy="10184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대다수 대시보드는</a:t>
            </a:r>
            <a:endParaRPr lang="en-US" altLang="ko-KR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ts val="2800"/>
              </a:lnSpc>
              <a:defRPr/>
            </a:pP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단순 </a:t>
            </a:r>
            <a:r>
              <a:rPr lang="ko-KR" altLang="en-US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지표 제시의 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역할</a:t>
            </a: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”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수행</a:t>
            </a:r>
          </a:p>
        </p:txBody>
      </p:sp>
      <p:pic>
        <p:nvPicPr>
          <p:cNvPr id="2054" name="Picture 6" descr="구성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33" y="8248265"/>
            <a:ext cx="806649" cy="8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주의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894" y="6778124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9182" y="8341261"/>
            <a:ext cx="4522290" cy="10146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800"/>
              </a:lnSpc>
              <a:defRPr/>
            </a:pP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생산 현장에서는 여전히 </a:t>
            </a:r>
          </a:p>
          <a:p>
            <a:pPr algn="ctr">
              <a:lnSpc>
                <a:spcPts val="2800"/>
              </a:lnSpc>
              <a:defRPr/>
            </a:pP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“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숙련자의 감과 </a:t>
            </a:r>
            <a:r>
              <a:rPr lang="ko-KR" altLang="en-US" sz="2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경험에 </a:t>
            </a:r>
            <a:r>
              <a:rPr lang="ko-KR" altLang="en-US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의존한 판단</a:t>
            </a:r>
            <a:r>
              <a:rPr lang="en-US" altLang="ko-KR" sz="20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”</a:t>
            </a:r>
            <a:endParaRPr lang="ko-KR" altLang="en-US" sz="20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75" name="Picture 2" descr="주의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73" y="8121979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 설명선 15"/>
          <p:cNvSpPr/>
          <p:nvPr/>
        </p:nvSpPr>
        <p:spPr>
          <a:xfrm>
            <a:off x="5663317" y="3975901"/>
            <a:ext cx="2588902" cy="1303817"/>
          </a:xfrm>
          <a:prstGeom prst="wedgeRectCallout">
            <a:avLst>
              <a:gd name="adj1" fmla="val -66422"/>
              <a:gd name="adj2" fmla="val 525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ko-KR" altLang="en-US" sz="16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다양한 데이터를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어떻게 활용하여 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인사이트를</a:t>
            </a:r>
            <a:r>
              <a:rPr lang="ko-KR" altLang="en-US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 도출해야 할까</a:t>
            </a:r>
            <a:r>
              <a:rPr lang="en-US" altLang="ko-KR" sz="1600" b="1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?</a:t>
            </a:r>
            <a:endParaRPr lang="ko-KR" altLang="en-US" sz="1600" b="1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4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2555" y="6118073"/>
            <a:ext cx="1633909" cy="4011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300"/>
              </a:lnSpc>
              <a:defRPr/>
            </a:pPr>
            <a:r>
              <a:rPr lang="ko-KR" altLang="en-US" sz="1400" kern="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현장관리자</a:t>
            </a:r>
            <a:r>
              <a:rPr lang="ko-KR" altLang="en-US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or </a:t>
            </a:r>
            <a:r>
              <a:rPr lang="ko-KR" altLang="en-US" sz="1400" kern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OTF" panose="020B0600000101010101" pitchFamily="34" charset="-127"/>
                <a:ea typeface="나눔스퀘어OTF" panose="020B0600000101010101" pitchFamily="34" charset="-127"/>
                <a:cs typeface="Arial" panose="020B0604020202020204" pitchFamily="34" charset="0"/>
              </a:rPr>
              <a:t>의사결정자</a:t>
            </a:r>
            <a:endParaRPr lang="ko-KR" altLang="en-US" sz="14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OTF" panose="020B0600000101010101" pitchFamily="34" charset="-127"/>
              <a:ea typeface="나눔스퀘어OTF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219" name="그룹 218"/>
          <p:cNvGrpSpPr/>
          <p:nvPr/>
        </p:nvGrpSpPr>
        <p:grpSpPr>
          <a:xfrm>
            <a:off x="8114047" y="2699682"/>
            <a:ext cx="547775" cy="7587317"/>
            <a:chOff x="2760249" y="1170039"/>
            <a:chExt cx="547775" cy="6242696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t="-5816" r="-18152" b="20190"/>
            <a:stretch/>
          </p:blipFill>
          <p:spPr bwMode="auto">
            <a:xfrm flipH="1">
              <a:off x="2760249" y="1170039"/>
              <a:ext cx="547775" cy="624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1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t="-5816" r="-18152" b="20190"/>
            <a:stretch/>
          </p:blipFill>
          <p:spPr bwMode="auto">
            <a:xfrm flipH="1">
              <a:off x="2760249" y="1170039"/>
              <a:ext cx="547775" cy="624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2" name="사각형 설명선 221"/>
          <p:cNvSpPr/>
          <p:nvPr/>
        </p:nvSpPr>
        <p:spPr>
          <a:xfrm>
            <a:off x="5685812" y="5494270"/>
            <a:ext cx="2588902" cy="1231509"/>
          </a:xfrm>
          <a:prstGeom prst="wedgeRectCallout">
            <a:avLst>
              <a:gd name="adj1" fmla="val -66983"/>
              <a:gd name="adj2" fmla="val -431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데이터를 활용해 </a:t>
            </a:r>
            <a:endParaRPr lang="en-US" altLang="ko-KR" sz="1600" b="1" kern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  <a:p>
            <a:pPr algn="ctr">
              <a:lnSpc>
                <a:spcPts val="2400"/>
              </a:lnSpc>
            </a:pPr>
            <a:r>
              <a:rPr lang="ko-KR" altLang="en-US" sz="1600" b="1" kern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반복적인 </a:t>
            </a: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설비 대응 시간</a:t>
            </a:r>
            <a:r>
              <a:rPr lang="ko-KR" altLang="en-US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을 줄일 수 없을까</a:t>
            </a:r>
            <a:r>
              <a:rPr lang="en-US" altLang="ko-KR" sz="1600" b="1" ker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?</a:t>
            </a:r>
            <a:endParaRPr lang="en-US" altLang="ko-KR" sz="1600" b="1" kern="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의심과 사업가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81" y="4897736"/>
            <a:ext cx="1058949" cy="10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타원 126"/>
          <p:cNvSpPr/>
          <p:nvPr/>
        </p:nvSpPr>
        <p:spPr>
          <a:xfrm>
            <a:off x="1637994" y="3980254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0" name="Picture 6" descr="스마트 제조 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22" y="4099898"/>
            <a:ext cx="507680" cy="50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67"/>
          <p:cNvSpPr>
            <a:spLocks noChangeArrowheads="1"/>
          </p:cNvSpPr>
          <p:nvPr/>
        </p:nvSpPr>
        <p:spPr bwMode="gray">
          <a:xfrm>
            <a:off x="2458727" y="4169571"/>
            <a:ext cx="7594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센서</a:t>
            </a:r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1637994" y="5843377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4" name="Picture 10" descr="남성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313" y="5993000"/>
            <a:ext cx="431526" cy="4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타원 164"/>
          <p:cNvSpPr/>
          <p:nvPr/>
        </p:nvSpPr>
        <p:spPr>
          <a:xfrm>
            <a:off x="1637994" y="4911816"/>
            <a:ext cx="795536" cy="746969"/>
          </a:xfrm>
          <a:prstGeom prst="ellipse">
            <a:avLst/>
          </a:prstGeom>
          <a:solidFill>
            <a:schemeClr val="bg1"/>
          </a:solidFill>
          <a:ln w="1905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n>
                <a:solidFill>
                  <a:srgbClr val="006AB5">
                    <a:alpha val="0"/>
                  </a:srgbClr>
                </a:solidFill>
              </a:ln>
              <a:solidFill>
                <a:srgbClr val="4D4D4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3" name="Picture 12" descr="짚자리 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39" y="5054405"/>
            <a:ext cx="440653" cy="44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Rectangle 67"/>
          <p:cNvSpPr>
            <a:spLocks noChangeArrowheads="1"/>
          </p:cNvSpPr>
          <p:nvPr/>
        </p:nvSpPr>
        <p:spPr bwMode="gray">
          <a:xfrm>
            <a:off x="2458727" y="5024908"/>
            <a:ext cx="75943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원자재 </a:t>
            </a:r>
            <a:endParaRPr lang="en-US" altLang="ko-KR" sz="1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5" name="Rectangle 67"/>
          <p:cNvSpPr>
            <a:spLocks noChangeArrowheads="1"/>
          </p:cNvSpPr>
          <p:nvPr/>
        </p:nvSpPr>
        <p:spPr bwMode="gray">
          <a:xfrm>
            <a:off x="2458727" y="5880245"/>
            <a:ext cx="759431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작업자</a:t>
            </a:r>
            <a:endParaRPr lang="en-US" altLang="ko-KR" sz="14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인사</a:t>
            </a:r>
            <a:r>
              <a:rPr lang="en-US" altLang="ko-KR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14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4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87" name="직선 연결선 186"/>
          <p:cNvCxnSpPr/>
          <p:nvPr/>
        </p:nvCxnSpPr>
        <p:spPr>
          <a:xfrm>
            <a:off x="3212415" y="4381500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>
            <a:off x="3212415" y="5301242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직선 연결선 234"/>
          <p:cNvCxnSpPr/>
          <p:nvPr/>
        </p:nvCxnSpPr>
        <p:spPr>
          <a:xfrm>
            <a:off x="3212415" y="6220984"/>
            <a:ext cx="24316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 flipH="1" flipV="1">
            <a:off x="3449833" y="4381500"/>
            <a:ext cx="18305" cy="1839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/>
          <p:nvPr/>
        </p:nvCxnSpPr>
        <p:spPr>
          <a:xfrm flipV="1">
            <a:off x="3460357" y="5009546"/>
            <a:ext cx="253339" cy="5512"/>
          </a:xfrm>
          <a:prstGeom prst="straightConnector1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8" name="그룹 247"/>
          <p:cNvGrpSpPr/>
          <p:nvPr/>
        </p:nvGrpSpPr>
        <p:grpSpPr>
          <a:xfrm>
            <a:off x="3566612" y="4448672"/>
            <a:ext cx="740706" cy="754257"/>
            <a:chOff x="5877706" y="2043324"/>
            <a:chExt cx="763599" cy="777569"/>
          </a:xfrm>
        </p:grpSpPr>
        <p:grpSp>
          <p:nvGrpSpPr>
            <p:cNvPr id="249" name="그룹 248"/>
            <p:cNvGrpSpPr/>
            <p:nvPr/>
          </p:nvGrpSpPr>
          <p:grpSpPr>
            <a:xfrm>
              <a:off x="5877706" y="2043324"/>
              <a:ext cx="763599" cy="777569"/>
              <a:chOff x="-1536392" y="24016"/>
              <a:chExt cx="948265" cy="965626"/>
            </a:xfrm>
          </p:grpSpPr>
          <p:sp>
            <p:nvSpPr>
              <p:cNvPr id="251" name="Freeform 8"/>
              <p:cNvSpPr>
                <a:spLocks/>
              </p:cNvSpPr>
              <p:nvPr/>
            </p:nvSpPr>
            <p:spPr bwMode="auto">
              <a:xfrm>
                <a:off x="-1530609" y="78948"/>
                <a:ext cx="936701" cy="910694"/>
              </a:xfrm>
              <a:custGeom>
                <a:avLst/>
                <a:gdLst>
                  <a:gd name="T0" fmla="*/ 1 w 137"/>
                  <a:gd name="T1" fmla="*/ 26 h 163"/>
                  <a:gd name="T2" fmla="*/ 0 w 137"/>
                  <a:gd name="T3" fmla="*/ 28 h 163"/>
                  <a:gd name="T4" fmla="*/ 0 w 137"/>
                  <a:gd name="T5" fmla="*/ 59 h 163"/>
                  <a:gd name="T6" fmla="*/ 0 w 137"/>
                  <a:gd name="T7" fmla="*/ 61 h 163"/>
                  <a:gd name="T8" fmla="*/ 1 w 137"/>
                  <a:gd name="T9" fmla="*/ 63 h 163"/>
                  <a:gd name="T10" fmla="*/ 0 w 137"/>
                  <a:gd name="T11" fmla="*/ 67 h 163"/>
                  <a:gd name="T12" fmla="*/ 0 w 137"/>
                  <a:gd name="T13" fmla="*/ 98 h 163"/>
                  <a:gd name="T14" fmla="*/ 0 w 137"/>
                  <a:gd name="T15" fmla="*/ 98 h 163"/>
                  <a:gd name="T16" fmla="*/ 1 w 137"/>
                  <a:gd name="T17" fmla="*/ 101 h 163"/>
                  <a:gd name="T18" fmla="*/ 0 w 137"/>
                  <a:gd name="T19" fmla="*/ 103 h 163"/>
                  <a:gd name="T20" fmla="*/ 0 w 137"/>
                  <a:gd name="T21" fmla="*/ 105 h 163"/>
                  <a:gd name="T22" fmla="*/ 0 w 137"/>
                  <a:gd name="T23" fmla="*/ 135 h 163"/>
                  <a:gd name="T24" fmla="*/ 20 w 137"/>
                  <a:gd name="T25" fmla="*/ 155 h 163"/>
                  <a:gd name="T26" fmla="*/ 25 w 137"/>
                  <a:gd name="T27" fmla="*/ 157 h 163"/>
                  <a:gd name="T28" fmla="*/ 31 w 137"/>
                  <a:gd name="T29" fmla="*/ 158 h 163"/>
                  <a:gd name="T30" fmla="*/ 37 w 137"/>
                  <a:gd name="T31" fmla="*/ 160 h 163"/>
                  <a:gd name="T32" fmla="*/ 43 w 137"/>
                  <a:gd name="T33" fmla="*/ 161 h 163"/>
                  <a:gd name="T34" fmla="*/ 50 w 137"/>
                  <a:gd name="T35" fmla="*/ 162 h 163"/>
                  <a:gd name="T36" fmla="*/ 57 w 137"/>
                  <a:gd name="T37" fmla="*/ 163 h 163"/>
                  <a:gd name="T38" fmla="*/ 63 w 137"/>
                  <a:gd name="T39" fmla="*/ 163 h 163"/>
                  <a:gd name="T40" fmla="*/ 67 w 137"/>
                  <a:gd name="T41" fmla="*/ 163 h 163"/>
                  <a:gd name="T42" fmla="*/ 75 w 137"/>
                  <a:gd name="T43" fmla="*/ 163 h 163"/>
                  <a:gd name="T44" fmla="*/ 81 w 137"/>
                  <a:gd name="T45" fmla="*/ 162 h 163"/>
                  <a:gd name="T46" fmla="*/ 87 w 137"/>
                  <a:gd name="T47" fmla="*/ 162 h 163"/>
                  <a:gd name="T48" fmla="*/ 94 w 137"/>
                  <a:gd name="T49" fmla="*/ 161 h 163"/>
                  <a:gd name="T50" fmla="*/ 101 w 137"/>
                  <a:gd name="T51" fmla="*/ 160 h 163"/>
                  <a:gd name="T52" fmla="*/ 106 w 137"/>
                  <a:gd name="T53" fmla="*/ 158 h 163"/>
                  <a:gd name="T54" fmla="*/ 111 w 137"/>
                  <a:gd name="T55" fmla="*/ 157 h 163"/>
                  <a:gd name="T56" fmla="*/ 116 w 137"/>
                  <a:gd name="T57" fmla="*/ 155 h 163"/>
                  <a:gd name="T58" fmla="*/ 121 w 137"/>
                  <a:gd name="T59" fmla="*/ 153 h 163"/>
                  <a:gd name="T60" fmla="*/ 125 w 137"/>
                  <a:gd name="T61" fmla="*/ 151 h 163"/>
                  <a:gd name="T62" fmla="*/ 128 w 137"/>
                  <a:gd name="T63" fmla="*/ 149 h 163"/>
                  <a:gd name="T64" fmla="*/ 131 w 137"/>
                  <a:gd name="T65" fmla="*/ 146 h 163"/>
                  <a:gd name="T66" fmla="*/ 133 w 137"/>
                  <a:gd name="T67" fmla="*/ 144 h 163"/>
                  <a:gd name="T68" fmla="*/ 134 w 137"/>
                  <a:gd name="T69" fmla="*/ 143 h 163"/>
                  <a:gd name="T70" fmla="*/ 135 w 137"/>
                  <a:gd name="T71" fmla="*/ 140 h 163"/>
                  <a:gd name="T72" fmla="*/ 136 w 137"/>
                  <a:gd name="T73" fmla="*/ 139 h 163"/>
                  <a:gd name="T74" fmla="*/ 136 w 137"/>
                  <a:gd name="T75" fmla="*/ 137 h 163"/>
                  <a:gd name="T76" fmla="*/ 137 w 137"/>
                  <a:gd name="T77" fmla="*/ 105 h 163"/>
                  <a:gd name="T78" fmla="*/ 136 w 137"/>
                  <a:gd name="T79" fmla="*/ 100 h 163"/>
                  <a:gd name="T80" fmla="*/ 137 w 137"/>
                  <a:gd name="T81" fmla="*/ 98 h 163"/>
                  <a:gd name="T82" fmla="*/ 136 w 137"/>
                  <a:gd name="T83" fmla="*/ 63 h 163"/>
                  <a:gd name="T84" fmla="*/ 136 w 137"/>
                  <a:gd name="T85" fmla="*/ 61 h 163"/>
                  <a:gd name="T86" fmla="*/ 137 w 137"/>
                  <a:gd name="T87" fmla="*/ 59 h 163"/>
                  <a:gd name="T88" fmla="*/ 68 w 137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7" h="163">
                    <a:moveTo>
                      <a:pt x="68" y="0"/>
                    </a:moveTo>
                    <a:cubicBezTo>
                      <a:pt x="33" y="0"/>
                      <a:pt x="4" y="11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60"/>
                      <a:pt x="0" y="61"/>
                    </a:cubicBezTo>
                    <a:cubicBezTo>
                      <a:pt x="1" y="62"/>
                      <a:pt x="1" y="62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4"/>
                      <a:pt x="1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9"/>
                      <a:pt x="0" y="100"/>
                    </a:cubicBezTo>
                    <a:cubicBezTo>
                      <a:pt x="1" y="100"/>
                      <a:pt x="1" y="101"/>
                      <a:pt x="1" y="10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2"/>
                      <a:pt x="1" y="102"/>
                      <a:pt x="0" y="103"/>
                    </a:cubicBezTo>
                    <a:cubicBezTo>
                      <a:pt x="0" y="103"/>
                      <a:pt x="0" y="104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3"/>
                      <a:pt x="8" y="150"/>
                      <a:pt x="20" y="155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22" y="155"/>
                      <a:pt x="23" y="156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7" y="157"/>
                      <a:pt x="29" y="158"/>
                      <a:pt x="30" y="158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59"/>
                      <a:pt x="34" y="159"/>
                      <a:pt x="36" y="160"/>
                    </a:cubicBezTo>
                    <a:cubicBezTo>
                      <a:pt x="36" y="160"/>
                      <a:pt x="37" y="160"/>
                      <a:pt x="37" y="160"/>
                    </a:cubicBezTo>
                    <a:cubicBezTo>
                      <a:pt x="39" y="160"/>
                      <a:pt x="40" y="160"/>
                      <a:pt x="42" y="161"/>
                    </a:cubicBezTo>
                    <a:cubicBezTo>
                      <a:pt x="42" y="161"/>
                      <a:pt x="43" y="161"/>
                      <a:pt x="43" y="161"/>
                    </a:cubicBezTo>
                    <a:cubicBezTo>
                      <a:pt x="45" y="161"/>
                      <a:pt x="46" y="161"/>
                      <a:pt x="48" y="162"/>
                    </a:cubicBezTo>
                    <a:cubicBezTo>
                      <a:pt x="48" y="162"/>
                      <a:pt x="49" y="162"/>
                      <a:pt x="50" y="162"/>
                    </a:cubicBezTo>
                    <a:cubicBezTo>
                      <a:pt x="51" y="162"/>
                      <a:pt x="53" y="162"/>
                      <a:pt x="54" y="162"/>
                    </a:cubicBezTo>
                    <a:cubicBezTo>
                      <a:pt x="55" y="162"/>
                      <a:pt x="56" y="162"/>
                      <a:pt x="57" y="163"/>
                    </a:cubicBezTo>
                    <a:cubicBezTo>
                      <a:pt x="58" y="163"/>
                      <a:pt x="59" y="163"/>
                      <a:pt x="61" y="163"/>
                    </a:cubicBezTo>
                    <a:cubicBezTo>
                      <a:pt x="62" y="163"/>
                      <a:pt x="63" y="163"/>
                      <a:pt x="63" y="163"/>
                    </a:cubicBezTo>
                    <a:cubicBezTo>
                      <a:pt x="65" y="163"/>
                      <a:pt x="66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8" y="163"/>
                      <a:pt x="68" y="163"/>
                    </a:cubicBezTo>
                    <a:cubicBezTo>
                      <a:pt x="71" y="163"/>
                      <a:pt x="73" y="163"/>
                      <a:pt x="75" y="163"/>
                    </a:cubicBezTo>
                    <a:cubicBezTo>
                      <a:pt x="76" y="163"/>
                      <a:pt x="76" y="163"/>
                      <a:pt x="77" y="163"/>
                    </a:cubicBezTo>
                    <a:cubicBezTo>
                      <a:pt x="78" y="163"/>
                      <a:pt x="80" y="163"/>
                      <a:pt x="81" y="162"/>
                    </a:cubicBezTo>
                    <a:cubicBezTo>
                      <a:pt x="82" y="162"/>
                      <a:pt x="83" y="162"/>
                      <a:pt x="83" y="162"/>
                    </a:cubicBezTo>
                    <a:cubicBezTo>
                      <a:pt x="85" y="162"/>
                      <a:pt x="86" y="162"/>
                      <a:pt x="87" y="162"/>
                    </a:cubicBezTo>
                    <a:cubicBezTo>
                      <a:pt x="88" y="162"/>
                      <a:pt x="89" y="162"/>
                      <a:pt x="89" y="162"/>
                    </a:cubicBezTo>
                    <a:cubicBezTo>
                      <a:pt x="91" y="161"/>
                      <a:pt x="92" y="161"/>
                      <a:pt x="94" y="161"/>
                    </a:cubicBezTo>
                    <a:cubicBezTo>
                      <a:pt x="94" y="161"/>
                      <a:pt x="95" y="161"/>
                      <a:pt x="95" y="161"/>
                    </a:cubicBezTo>
                    <a:cubicBezTo>
                      <a:pt x="97" y="160"/>
                      <a:pt x="99" y="160"/>
                      <a:pt x="101" y="160"/>
                    </a:cubicBezTo>
                    <a:cubicBezTo>
                      <a:pt x="101" y="160"/>
                      <a:pt x="101" y="159"/>
                      <a:pt x="102" y="159"/>
                    </a:cubicBezTo>
                    <a:cubicBezTo>
                      <a:pt x="103" y="159"/>
                      <a:pt x="105" y="159"/>
                      <a:pt x="106" y="158"/>
                    </a:cubicBezTo>
                    <a:cubicBezTo>
                      <a:pt x="106" y="158"/>
                      <a:pt x="107" y="158"/>
                      <a:pt x="108" y="158"/>
                    </a:cubicBezTo>
                    <a:cubicBezTo>
                      <a:pt x="109" y="158"/>
                      <a:pt x="110" y="157"/>
                      <a:pt x="111" y="157"/>
                    </a:cubicBezTo>
                    <a:cubicBezTo>
                      <a:pt x="111" y="157"/>
                      <a:pt x="112" y="156"/>
                      <a:pt x="113" y="156"/>
                    </a:cubicBezTo>
                    <a:cubicBezTo>
                      <a:pt x="114" y="156"/>
                      <a:pt x="115" y="156"/>
                      <a:pt x="116" y="155"/>
                    </a:cubicBezTo>
                    <a:cubicBezTo>
                      <a:pt x="116" y="155"/>
                      <a:pt x="117" y="155"/>
                      <a:pt x="117" y="155"/>
                    </a:cubicBezTo>
                    <a:cubicBezTo>
                      <a:pt x="118" y="154"/>
                      <a:pt x="119" y="154"/>
                      <a:pt x="121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2" y="152"/>
                      <a:pt x="124" y="151"/>
                      <a:pt x="125" y="151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7"/>
                      <a:pt x="130" y="147"/>
                      <a:pt x="131" y="146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2" y="145"/>
                      <a:pt x="133" y="144"/>
                      <a:pt x="133" y="144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2"/>
                      <a:pt x="134" y="142"/>
                      <a:pt x="134" y="142"/>
                    </a:cubicBezTo>
                    <a:cubicBezTo>
                      <a:pt x="135" y="142"/>
                      <a:pt x="135" y="141"/>
                      <a:pt x="135" y="140"/>
                    </a:cubicBezTo>
                    <a:cubicBezTo>
                      <a:pt x="136" y="140"/>
                      <a:pt x="136" y="140"/>
                      <a:pt x="136" y="140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7"/>
                      <a:pt x="136" y="137"/>
                      <a:pt x="136" y="137"/>
                    </a:cubicBezTo>
                    <a:cubicBezTo>
                      <a:pt x="137" y="136"/>
                      <a:pt x="137" y="136"/>
                      <a:pt x="137" y="13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4"/>
                      <a:pt x="136" y="102"/>
                      <a:pt x="136" y="101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7" y="99"/>
                      <a:pt x="137" y="98"/>
                      <a:pt x="137" y="9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6"/>
                      <a:pt x="136" y="65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6" y="62"/>
                      <a:pt x="136" y="62"/>
                      <a:pt x="136" y="61"/>
                    </a:cubicBezTo>
                    <a:cubicBezTo>
                      <a:pt x="136" y="61"/>
                      <a:pt x="136" y="61"/>
                      <a:pt x="136" y="61"/>
                    </a:cubicBezTo>
                    <a:cubicBezTo>
                      <a:pt x="137" y="60"/>
                      <a:pt x="137" y="59"/>
                      <a:pt x="137" y="5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7" y="13"/>
                      <a:pt x="106" y="0"/>
                      <a:pt x="68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2" name="Oval 13"/>
              <p:cNvSpPr>
                <a:spLocks noChangeArrowheads="1"/>
              </p:cNvSpPr>
              <p:nvPr/>
            </p:nvSpPr>
            <p:spPr bwMode="auto">
              <a:xfrm>
                <a:off x="-1530609" y="605126"/>
                <a:ext cx="936701" cy="3845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3" name="Freeform 14"/>
              <p:cNvSpPr>
                <a:spLocks/>
              </p:cNvSpPr>
              <p:nvPr/>
            </p:nvSpPr>
            <p:spPr bwMode="auto">
              <a:xfrm>
                <a:off x="-602583" y="544413"/>
                <a:ext cx="8673" cy="219722"/>
              </a:xfrm>
              <a:custGeom>
                <a:avLst/>
                <a:gdLst>
                  <a:gd name="T0" fmla="*/ 1 w 1"/>
                  <a:gd name="T1" fmla="*/ 0 h 32"/>
                  <a:gd name="T2" fmla="*/ 1 w 1"/>
                  <a:gd name="T3" fmla="*/ 30 h 32"/>
                  <a:gd name="T4" fmla="*/ 0 w 1"/>
                  <a:gd name="T5" fmla="*/ 32 h 32"/>
                  <a:gd name="T6" fmla="*/ 0 w 1"/>
                  <a:gd name="T7" fmla="*/ 2 h 32"/>
                  <a:gd name="T8" fmla="*/ 1 w 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2">
                    <a:moveTo>
                      <a:pt x="1" y="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1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4" name="Freeform 15"/>
              <p:cNvSpPr>
                <a:spLocks/>
              </p:cNvSpPr>
              <p:nvPr/>
            </p:nvSpPr>
            <p:spPr bwMode="auto">
              <a:xfrm>
                <a:off x="-602583" y="558869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5" name="Freeform 16"/>
              <p:cNvSpPr>
                <a:spLocks/>
              </p:cNvSpPr>
              <p:nvPr/>
            </p:nvSpPr>
            <p:spPr bwMode="auto">
              <a:xfrm>
                <a:off x="-614149" y="57043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4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2"/>
                      <a:pt x="1" y="33"/>
                      <a:pt x="0" y="3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6" name="Freeform 17"/>
              <p:cNvSpPr>
                <a:spLocks/>
              </p:cNvSpPr>
              <p:nvPr/>
            </p:nvSpPr>
            <p:spPr bwMode="auto">
              <a:xfrm>
                <a:off x="-1530609" y="544413"/>
                <a:ext cx="916464" cy="396081"/>
              </a:xfrm>
              <a:custGeom>
                <a:avLst/>
                <a:gdLst>
                  <a:gd name="T0" fmla="*/ 134 w 134"/>
                  <a:gd name="T1" fmla="*/ 8 h 58"/>
                  <a:gd name="T2" fmla="*/ 134 w 134"/>
                  <a:gd name="T3" fmla="*/ 38 h 58"/>
                  <a:gd name="T4" fmla="*/ 68 w 134"/>
                  <a:gd name="T5" fmla="*/ 58 h 58"/>
                  <a:gd name="T6" fmla="*/ 0 w 134"/>
                  <a:gd name="T7" fmla="*/ 30 h 58"/>
                  <a:gd name="T8" fmla="*/ 0 w 134"/>
                  <a:gd name="T9" fmla="*/ 0 h 58"/>
                  <a:gd name="T10" fmla="*/ 68 w 134"/>
                  <a:gd name="T11" fmla="*/ 28 h 58"/>
                  <a:gd name="T12" fmla="*/ 134 w 134"/>
                  <a:gd name="T13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8">
                    <a:moveTo>
                      <a:pt x="134" y="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25" y="49"/>
                      <a:pt x="99" y="58"/>
                      <a:pt x="68" y="58"/>
                    </a:cubicBezTo>
                    <a:cubicBezTo>
                      <a:pt x="31" y="58"/>
                      <a:pt x="0" y="45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31" y="28"/>
                      <a:pt x="68" y="28"/>
                    </a:cubicBezTo>
                    <a:cubicBezTo>
                      <a:pt x="99" y="28"/>
                      <a:pt x="125" y="19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7" name="Oval 18"/>
              <p:cNvSpPr>
                <a:spLocks noChangeArrowheads="1"/>
              </p:cNvSpPr>
              <p:nvPr/>
            </p:nvSpPr>
            <p:spPr bwMode="auto">
              <a:xfrm>
                <a:off x="-1530609" y="353601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9" name="Freeform 19"/>
              <p:cNvSpPr>
                <a:spLocks/>
              </p:cNvSpPr>
              <p:nvPr/>
            </p:nvSpPr>
            <p:spPr bwMode="auto">
              <a:xfrm>
                <a:off x="-602583" y="269760"/>
                <a:ext cx="8673" cy="225505"/>
              </a:xfrm>
              <a:custGeom>
                <a:avLst/>
                <a:gdLst>
                  <a:gd name="T0" fmla="*/ 1 w 1"/>
                  <a:gd name="T1" fmla="*/ 0 h 33"/>
                  <a:gd name="T2" fmla="*/ 1 w 1"/>
                  <a:gd name="T3" fmla="*/ 31 h 33"/>
                  <a:gd name="T4" fmla="*/ 0 w 1"/>
                  <a:gd name="T5" fmla="*/ 33 h 33"/>
                  <a:gd name="T6" fmla="*/ 0 w 1"/>
                  <a:gd name="T7" fmla="*/ 3 h 33"/>
                  <a:gd name="T8" fmla="*/ 1 w 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3">
                    <a:moveTo>
                      <a:pt x="1" y="0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0" name="Freeform 20"/>
              <p:cNvSpPr>
                <a:spLocks/>
              </p:cNvSpPr>
              <p:nvPr/>
            </p:nvSpPr>
            <p:spPr bwMode="auto">
              <a:xfrm>
                <a:off x="-602583" y="292888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2" name="Freeform 21"/>
              <p:cNvSpPr>
                <a:spLocks/>
              </p:cNvSpPr>
              <p:nvPr/>
            </p:nvSpPr>
            <p:spPr bwMode="auto">
              <a:xfrm>
                <a:off x="-614149" y="30445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3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3"/>
                      <a:pt x="0" y="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3" name="Freeform 22"/>
              <p:cNvSpPr>
                <a:spLocks/>
              </p:cNvSpPr>
              <p:nvPr/>
            </p:nvSpPr>
            <p:spPr bwMode="auto">
              <a:xfrm>
                <a:off x="-1530607" y="269760"/>
                <a:ext cx="916463" cy="404753"/>
              </a:xfrm>
              <a:custGeom>
                <a:avLst/>
                <a:gdLst>
                  <a:gd name="T0" fmla="*/ 134 w 134"/>
                  <a:gd name="T1" fmla="*/ 8 h 59"/>
                  <a:gd name="T2" fmla="*/ 134 w 134"/>
                  <a:gd name="T3" fmla="*/ 39 h 59"/>
                  <a:gd name="T4" fmla="*/ 68 w 134"/>
                  <a:gd name="T5" fmla="*/ 59 h 59"/>
                  <a:gd name="T6" fmla="*/ 0 w 134"/>
                  <a:gd name="T7" fmla="*/ 31 h 59"/>
                  <a:gd name="T8" fmla="*/ 0 w 134"/>
                  <a:gd name="T9" fmla="*/ 0 h 59"/>
                  <a:gd name="T10" fmla="*/ 68 w 134"/>
                  <a:gd name="T11" fmla="*/ 29 h 59"/>
                  <a:gd name="T12" fmla="*/ 134 w 134"/>
                  <a:gd name="T13" fmla="*/ 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134" y="8"/>
                    </a:moveTo>
                    <a:cubicBezTo>
                      <a:pt x="134" y="39"/>
                      <a:pt x="134" y="39"/>
                      <a:pt x="134" y="39"/>
                    </a:cubicBezTo>
                    <a:cubicBezTo>
                      <a:pt x="125" y="50"/>
                      <a:pt x="99" y="59"/>
                      <a:pt x="68" y="59"/>
                    </a:cubicBezTo>
                    <a:cubicBezTo>
                      <a:pt x="31" y="59"/>
                      <a:pt x="0" y="46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31" y="29"/>
                      <a:pt x="68" y="29"/>
                    </a:cubicBezTo>
                    <a:cubicBezTo>
                      <a:pt x="99" y="29"/>
                      <a:pt x="125" y="20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4" name="Oval 23"/>
              <p:cNvSpPr>
                <a:spLocks noChangeArrowheads="1"/>
              </p:cNvSpPr>
              <p:nvPr/>
            </p:nvSpPr>
            <p:spPr bwMode="auto">
              <a:xfrm>
                <a:off x="-1530609" y="32690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5" name="Freeform 24"/>
              <p:cNvSpPr>
                <a:spLocks/>
              </p:cNvSpPr>
              <p:nvPr/>
            </p:nvSpPr>
            <p:spPr bwMode="auto">
              <a:xfrm>
                <a:off x="-1536392" y="24016"/>
                <a:ext cx="948265" cy="396082"/>
              </a:xfrm>
              <a:custGeom>
                <a:avLst/>
                <a:gdLst>
                  <a:gd name="T0" fmla="*/ 69 w 139"/>
                  <a:gd name="T1" fmla="*/ 1 h 58"/>
                  <a:gd name="T2" fmla="*/ 69 w 139"/>
                  <a:gd name="T3" fmla="*/ 2 h 58"/>
                  <a:gd name="T4" fmla="*/ 117 w 139"/>
                  <a:gd name="T5" fmla="*/ 10 h 58"/>
                  <a:gd name="T6" fmla="*/ 132 w 139"/>
                  <a:gd name="T7" fmla="*/ 19 h 58"/>
                  <a:gd name="T8" fmla="*/ 137 w 139"/>
                  <a:gd name="T9" fmla="*/ 29 h 58"/>
                  <a:gd name="T10" fmla="*/ 132 w 139"/>
                  <a:gd name="T11" fmla="*/ 39 h 58"/>
                  <a:gd name="T12" fmla="*/ 69 w 139"/>
                  <a:gd name="T13" fmla="*/ 56 h 58"/>
                  <a:gd name="T14" fmla="*/ 22 w 139"/>
                  <a:gd name="T15" fmla="*/ 48 h 58"/>
                  <a:gd name="T16" fmla="*/ 7 w 139"/>
                  <a:gd name="T17" fmla="*/ 39 h 58"/>
                  <a:gd name="T18" fmla="*/ 2 w 139"/>
                  <a:gd name="T19" fmla="*/ 29 h 58"/>
                  <a:gd name="T20" fmla="*/ 7 w 139"/>
                  <a:gd name="T21" fmla="*/ 19 h 58"/>
                  <a:gd name="T22" fmla="*/ 69 w 139"/>
                  <a:gd name="T23" fmla="*/ 2 h 58"/>
                  <a:gd name="T24" fmla="*/ 69 w 139"/>
                  <a:gd name="T25" fmla="*/ 1 h 58"/>
                  <a:gd name="T26" fmla="*/ 69 w 139"/>
                  <a:gd name="T27" fmla="*/ 0 h 58"/>
                  <a:gd name="T28" fmla="*/ 21 w 139"/>
                  <a:gd name="T29" fmla="*/ 8 h 58"/>
                  <a:gd name="T30" fmla="*/ 6 w 139"/>
                  <a:gd name="T31" fmla="*/ 17 h 58"/>
                  <a:gd name="T32" fmla="*/ 0 w 139"/>
                  <a:gd name="T33" fmla="*/ 29 h 58"/>
                  <a:gd name="T34" fmla="*/ 6 w 139"/>
                  <a:gd name="T35" fmla="*/ 41 h 58"/>
                  <a:gd name="T36" fmla="*/ 69 w 139"/>
                  <a:gd name="T37" fmla="*/ 58 h 58"/>
                  <a:gd name="T38" fmla="*/ 118 w 139"/>
                  <a:gd name="T39" fmla="*/ 50 h 58"/>
                  <a:gd name="T40" fmla="*/ 133 w 139"/>
                  <a:gd name="T41" fmla="*/ 41 h 58"/>
                  <a:gd name="T42" fmla="*/ 139 w 139"/>
                  <a:gd name="T43" fmla="*/ 29 h 58"/>
                  <a:gd name="T44" fmla="*/ 133 w 139"/>
                  <a:gd name="T45" fmla="*/ 17 h 58"/>
                  <a:gd name="T46" fmla="*/ 69 w 139"/>
                  <a:gd name="T47" fmla="*/ 0 h 58"/>
                  <a:gd name="T48" fmla="*/ 69 w 139"/>
                  <a:gd name="T4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58">
                    <a:moveTo>
                      <a:pt x="69" y="1"/>
                    </a:moveTo>
                    <a:cubicBezTo>
                      <a:pt x="69" y="2"/>
                      <a:pt x="69" y="2"/>
                      <a:pt x="69" y="2"/>
                    </a:cubicBezTo>
                    <a:cubicBezTo>
                      <a:pt x="88" y="2"/>
                      <a:pt x="105" y="5"/>
                      <a:pt x="117" y="10"/>
                    </a:cubicBezTo>
                    <a:cubicBezTo>
                      <a:pt x="123" y="13"/>
                      <a:pt x="128" y="16"/>
                      <a:pt x="132" y="19"/>
                    </a:cubicBezTo>
                    <a:cubicBezTo>
                      <a:pt x="135" y="22"/>
                      <a:pt x="137" y="26"/>
                      <a:pt x="137" y="29"/>
                    </a:cubicBezTo>
                    <a:cubicBezTo>
                      <a:pt x="137" y="33"/>
                      <a:pt x="135" y="36"/>
                      <a:pt x="132" y="39"/>
                    </a:cubicBezTo>
                    <a:cubicBezTo>
                      <a:pt x="122" y="49"/>
                      <a:pt x="97" y="56"/>
                      <a:pt x="69" y="56"/>
                    </a:cubicBezTo>
                    <a:cubicBezTo>
                      <a:pt x="51" y="56"/>
                      <a:pt x="34" y="53"/>
                      <a:pt x="22" y="48"/>
                    </a:cubicBezTo>
                    <a:cubicBezTo>
                      <a:pt x="15" y="46"/>
                      <a:pt x="11" y="43"/>
                      <a:pt x="7" y="39"/>
                    </a:cubicBezTo>
                    <a:cubicBezTo>
                      <a:pt x="4" y="36"/>
                      <a:pt x="2" y="33"/>
                      <a:pt x="2" y="29"/>
                    </a:cubicBezTo>
                    <a:cubicBezTo>
                      <a:pt x="2" y="26"/>
                      <a:pt x="4" y="22"/>
                      <a:pt x="7" y="19"/>
                    </a:cubicBezTo>
                    <a:cubicBezTo>
                      <a:pt x="17" y="9"/>
                      <a:pt x="41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0" y="0"/>
                      <a:pt x="33" y="3"/>
                      <a:pt x="21" y="8"/>
                    </a:cubicBezTo>
                    <a:cubicBezTo>
                      <a:pt x="15" y="11"/>
                      <a:pt x="9" y="14"/>
                      <a:pt x="6" y="17"/>
                    </a:cubicBezTo>
                    <a:cubicBezTo>
                      <a:pt x="2" y="21"/>
                      <a:pt x="0" y="25"/>
                      <a:pt x="0" y="29"/>
                    </a:cubicBezTo>
                    <a:cubicBezTo>
                      <a:pt x="0" y="33"/>
                      <a:pt x="2" y="37"/>
                      <a:pt x="6" y="41"/>
                    </a:cubicBezTo>
                    <a:cubicBezTo>
                      <a:pt x="17" y="51"/>
                      <a:pt x="41" y="58"/>
                      <a:pt x="69" y="58"/>
                    </a:cubicBezTo>
                    <a:cubicBezTo>
                      <a:pt x="88" y="58"/>
                      <a:pt x="105" y="55"/>
                      <a:pt x="118" y="50"/>
                    </a:cubicBezTo>
                    <a:cubicBezTo>
                      <a:pt x="124" y="47"/>
                      <a:pt x="129" y="44"/>
                      <a:pt x="133" y="41"/>
                    </a:cubicBezTo>
                    <a:cubicBezTo>
                      <a:pt x="137" y="37"/>
                      <a:pt x="139" y="33"/>
                      <a:pt x="139" y="29"/>
                    </a:cubicBezTo>
                    <a:cubicBezTo>
                      <a:pt x="139" y="25"/>
                      <a:pt x="137" y="21"/>
                      <a:pt x="133" y="17"/>
                    </a:cubicBezTo>
                    <a:cubicBezTo>
                      <a:pt x="122" y="7"/>
                      <a:pt x="98" y="0"/>
                      <a:pt x="69" y="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6" name="Oval 25"/>
              <p:cNvSpPr>
                <a:spLocks noChangeArrowheads="1"/>
              </p:cNvSpPr>
              <p:nvPr/>
            </p:nvSpPr>
            <p:spPr bwMode="auto">
              <a:xfrm>
                <a:off x="-1484353" y="449008"/>
                <a:ext cx="43366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7" name="Oval 26"/>
              <p:cNvSpPr>
                <a:spLocks noChangeArrowheads="1"/>
              </p:cNvSpPr>
              <p:nvPr/>
            </p:nvSpPr>
            <p:spPr bwMode="auto">
              <a:xfrm>
                <a:off x="-1420750" y="48370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8" name="Oval 27"/>
              <p:cNvSpPr>
                <a:spLocks noChangeArrowheads="1"/>
              </p:cNvSpPr>
              <p:nvPr/>
            </p:nvSpPr>
            <p:spPr bwMode="auto">
              <a:xfrm>
                <a:off x="-1345583" y="50972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69" name="Oval 28"/>
              <p:cNvSpPr>
                <a:spLocks noChangeArrowheads="1"/>
              </p:cNvSpPr>
              <p:nvPr/>
            </p:nvSpPr>
            <p:spPr bwMode="auto">
              <a:xfrm>
                <a:off x="-1484355" y="714985"/>
                <a:ext cx="49149" cy="4914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0" name="Oval 29"/>
              <p:cNvSpPr>
                <a:spLocks noChangeArrowheads="1"/>
              </p:cNvSpPr>
              <p:nvPr/>
            </p:nvSpPr>
            <p:spPr bwMode="auto">
              <a:xfrm>
                <a:off x="-1414975" y="749673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71" name="Oval 30"/>
              <p:cNvSpPr>
                <a:spLocks noChangeArrowheads="1"/>
              </p:cNvSpPr>
              <p:nvPr/>
            </p:nvSpPr>
            <p:spPr bwMode="auto">
              <a:xfrm>
                <a:off x="-1339814" y="775697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250" name="Rectangle 84"/>
            <p:cNvSpPr>
              <a:spLocks noChangeArrowheads="1"/>
            </p:cNvSpPr>
            <p:nvPr/>
          </p:nvSpPr>
          <p:spPr bwMode="auto">
            <a:xfrm>
              <a:off x="6137220" y="2089154"/>
              <a:ext cx="244577" cy="222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43180" latinLnBrk="0">
                <a:buClr>
                  <a:srgbClr val="777777"/>
                </a:buClr>
                <a:buSzPct val="100000"/>
                <a:tabLst>
                  <a:tab pos="5780001" algn="l"/>
                </a:tabLst>
              </a:pPr>
              <a:r>
                <a:rPr lang="en-US" altLang="ko-KR" sz="1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Monotype Sorts"/>
                </a:rPr>
                <a:t>DB</a:t>
              </a:r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onotype Sorts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3756306" y="4729723"/>
            <a:ext cx="740706" cy="754257"/>
            <a:chOff x="5877706" y="2043324"/>
            <a:chExt cx="763599" cy="777569"/>
          </a:xfrm>
        </p:grpSpPr>
        <p:grpSp>
          <p:nvGrpSpPr>
            <p:cNvPr id="105" name="그룹 104"/>
            <p:cNvGrpSpPr/>
            <p:nvPr/>
          </p:nvGrpSpPr>
          <p:grpSpPr>
            <a:xfrm>
              <a:off x="5877706" y="2043324"/>
              <a:ext cx="763599" cy="777569"/>
              <a:chOff x="-1536392" y="24016"/>
              <a:chExt cx="948265" cy="965626"/>
            </a:xfrm>
          </p:grpSpPr>
          <p:sp>
            <p:nvSpPr>
              <p:cNvPr id="107" name="Freeform 8"/>
              <p:cNvSpPr>
                <a:spLocks/>
              </p:cNvSpPr>
              <p:nvPr/>
            </p:nvSpPr>
            <p:spPr bwMode="auto">
              <a:xfrm>
                <a:off x="-1530609" y="78948"/>
                <a:ext cx="936701" cy="910694"/>
              </a:xfrm>
              <a:custGeom>
                <a:avLst/>
                <a:gdLst>
                  <a:gd name="T0" fmla="*/ 1 w 137"/>
                  <a:gd name="T1" fmla="*/ 26 h 163"/>
                  <a:gd name="T2" fmla="*/ 0 w 137"/>
                  <a:gd name="T3" fmla="*/ 28 h 163"/>
                  <a:gd name="T4" fmla="*/ 0 w 137"/>
                  <a:gd name="T5" fmla="*/ 59 h 163"/>
                  <a:gd name="T6" fmla="*/ 0 w 137"/>
                  <a:gd name="T7" fmla="*/ 61 h 163"/>
                  <a:gd name="T8" fmla="*/ 1 w 137"/>
                  <a:gd name="T9" fmla="*/ 63 h 163"/>
                  <a:gd name="T10" fmla="*/ 0 w 137"/>
                  <a:gd name="T11" fmla="*/ 67 h 163"/>
                  <a:gd name="T12" fmla="*/ 0 w 137"/>
                  <a:gd name="T13" fmla="*/ 98 h 163"/>
                  <a:gd name="T14" fmla="*/ 0 w 137"/>
                  <a:gd name="T15" fmla="*/ 98 h 163"/>
                  <a:gd name="T16" fmla="*/ 1 w 137"/>
                  <a:gd name="T17" fmla="*/ 101 h 163"/>
                  <a:gd name="T18" fmla="*/ 0 w 137"/>
                  <a:gd name="T19" fmla="*/ 103 h 163"/>
                  <a:gd name="T20" fmla="*/ 0 w 137"/>
                  <a:gd name="T21" fmla="*/ 105 h 163"/>
                  <a:gd name="T22" fmla="*/ 0 w 137"/>
                  <a:gd name="T23" fmla="*/ 135 h 163"/>
                  <a:gd name="T24" fmla="*/ 20 w 137"/>
                  <a:gd name="T25" fmla="*/ 155 h 163"/>
                  <a:gd name="T26" fmla="*/ 25 w 137"/>
                  <a:gd name="T27" fmla="*/ 157 h 163"/>
                  <a:gd name="T28" fmla="*/ 31 w 137"/>
                  <a:gd name="T29" fmla="*/ 158 h 163"/>
                  <a:gd name="T30" fmla="*/ 37 w 137"/>
                  <a:gd name="T31" fmla="*/ 160 h 163"/>
                  <a:gd name="T32" fmla="*/ 43 w 137"/>
                  <a:gd name="T33" fmla="*/ 161 h 163"/>
                  <a:gd name="T34" fmla="*/ 50 w 137"/>
                  <a:gd name="T35" fmla="*/ 162 h 163"/>
                  <a:gd name="T36" fmla="*/ 57 w 137"/>
                  <a:gd name="T37" fmla="*/ 163 h 163"/>
                  <a:gd name="T38" fmla="*/ 63 w 137"/>
                  <a:gd name="T39" fmla="*/ 163 h 163"/>
                  <a:gd name="T40" fmla="*/ 67 w 137"/>
                  <a:gd name="T41" fmla="*/ 163 h 163"/>
                  <a:gd name="T42" fmla="*/ 75 w 137"/>
                  <a:gd name="T43" fmla="*/ 163 h 163"/>
                  <a:gd name="T44" fmla="*/ 81 w 137"/>
                  <a:gd name="T45" fmla="*/ 162 h 163"/>
                  <a:gd name="T46" fmla="*/ 87 w 137"/>
                  <a:gd name="T47" fmla="*/ 162 h 163"/>
                  <a:gd name="T48" fmla="*/ 94 w 137"/>
                  <a:gd name="T49" fmla="*/ 161 h 163"/>
                  <a:gd name="T50" fmla="*/ 101 w 137"/>
                  <a:gd name="T51" fmla="*/ 160 h 163"/>
                  <a:gd name="T52" fmla="*/ 106 w 137"/>
                  <a:gd name="T53" fmla="*/ 158 h 163"/>
                  <a:gd name="T54" fmla="*/ 111 w 137"/>
                  <a:gd name="T55" fmla="*/ 157 h 163"/>
                  <a:gd name="T56" fmla="*/ 116 w 137"/>
                  <a:gd name="T57" fmla="*/ 155 h 163"/>
                  <a:gd name="T58" fmla="*/ 121 w 137"/>
                  <a:gd name="T59" fmla="*/ 153 h 163"/>
                  <a:gd name="T60" fmla="*/ 125 w 137"/>
                  <a:gd name="T61" fmla="*/ 151 h 163"/>
                  <a:gd name="T62" fmla="*/ 128 w 137"/>
                  <a:gd name="T63" fmla="*/ 149 h 163"/>
                  <a:gd name="T64" fmla="*/ 131 w 137"/>
                  <a:gd name="T65" fmla="*/ 146 h 163"/>
                  <a:gd name="T66" fmla="*/ 133 w 137"/>
                  <a:gd name="T67" fmla="*/ 144 h 163"/>
                  <a:gd name="T68" fmla="*/ 134 w 137"/>
                  <a:gd name="T69" fmla="*/ 143 h 163"/>
                  <a:gd name="T70" fmla="*/ 135 w 137"/>
                  <a:gd name="T71" fmla="*/ 140 h 163"/>
                  <a:gd name="T72" fmla="*/ 136 w 137"/>
                  <a:gd name="T73" fmla="*/ 139 h 163"/>
                  <a:gd name="T74" fmla="*/ 136 w 137"/>
                  <a:gd name="T75" fmla="*/ 137 h 163"/>
                  <a:gd name="T76" fmla="*/ 137 w 137"/>
                  <a:gd name="T77" fmla="*/ 105 h 163"/>
                  <a:gd name="T78" fmla="*/ 136 w 137"/>
                  <a:gd name="T79" fmla="*/ 100 h 163"/>
                  <a:gd name="T80" fmla="*/ 137 w 137"/>
                  <a:gd name="T81" fmla="*/ 98 h 163"/>
                  <a:gd name="T82" fmla="*/ 136 w 137"/>
                  <a:gd name="T83" fmla="*/ 63 h 163"/>
                  <a:gd name="T84" fmla="*/ 136 w 137"/>
                  <a:gd name="T85" fmla="*/ 61 h 163"/>
                  <a:gd name="T86" fmla="*/ 137 w 137"/>
                  <a:gd name="T87" fmla="*/ 59 h 163"/>
                  <a:gd name="T88" fmla="*/ 68 w 137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7" h="163">
                    <a:moveTo>
                      <a:pt x="68" y="0"/>
                    </a:moveTo>
                    <a:cubicBezTo>
                      <a:pt x="33" y="0"/>
                      <a:pt x="4" y="11"/>
                      <a:pt x="1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9"/>
                      <a:pt x="0" y="60"/>
                      <a:pt x="0" y="61"/>
                    </a:cubicBezTo>
                    <a:cubicBezTo>
                      <a:pt x="1" y="62"/>
                      <a:pt x="1" y="62"/>
                      <a:pt x="1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4"/>
                      <a:pt x="1" y="65"/>
                      <a:pt x="0" y="65"/>
                    </a:cubicBezTo>
                    <a:cubicBezTo>
                      <a:pt x="0" y="66"/>
                      <a:pt x="0" y="66"/>
                      <a:pt x="0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0" y="99"/>
                      <a:pt x="0" y="100"/>
                    </a:cubicBezTo>
                    <a:cubicBezTo>
                      <a:pt x="1" y="100"/>
                      <a:pt x="1" y="101"/>
                      <a:pt x="1" y="10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2"/>
                      <a:pt x="1" y="102"/>
                      <a:pt x="0" y="103"/>
                    </a:cubicBezTo>
                    <a:cubicBezTo>
                      <a:pt x="0" y="103"/>
                      <a:pt x="0" y="104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3"/>
                      <a:pt x="8" y="150"/>
                      <a:pt x="20" y="155"/>
                    </a:cubicBezTo>
                    <a:cubicBezTo>
                      <a:pt x="20" y="155"/>
                      <a:pt x="20" y="155"/>
                      <a:pt x="20" y="155"/>
                    </a:cubicBezTo>
                    <a:cubicBezTo>
                      <a:pt x="22" y="155"/>
                      <a:pt x="23" y="156"/>
                      <a:pt x="25" y="157"/>
                    </a:cubicBezTo>
                    <a:cubicBezTo>
                      <a:pt x="25" y="157"/>
                      <a:pt x="25" y="157"/>
                      <a:pt x="25" y="157"/>
                    </a:cubicBezTo>
                    <a:cubicBezTo>
                      <a:pt x="27" y="157"/>
                      <a:pt x="29" y="158"/>
                      <a:pt x="30" y="158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3" y="159"/>
                      <a:pt x="34" y="159"/>
                      <a:pt x="36" y="160"/>
                    </a:cubicBezTo>
                    <a:cubicBezTo>
                      <a:pt x="36" y="160"/>
                      <a:pt x="37" y="160"/>
                      <a:pt x="37" y="160"/>
                    </a:cubicBezTo>
                    <a:cubicBezTo>
                      <a:pt x="39" y="160"/>
                      <a:pt x="40" y="160"/>
                      <a:pt x="42" y="161"/>
                    </a:cubicBezTo>
                    <a:cubicBezTo>
                      <a:pt x="42" y="161"/>
                      <a:pt x="43" y="161"/>
                      <a:pt x="43" y="161"/>
                    </a:cubicBezTo>
                    <a:cubicBezTo>
                      <a:pt x="45" y="161"/>
                      <a:pt x="46" y="161"/>
                      <a:pt x="48" y="162"/>
                    </a:cubicBezTo>
                    <a:cubicBezTo>
                      <a:pt x="48" y="162"/>
                      <a:pt x="49" y="162"/>
                      <a:pt x="50" y="162"/>
                    </a:cubicBezTo>
                    <a:cubicBezTo>
                      <a:pt x="51" y="162"/>
                      <a:pt x="53" y="162"/>
                      <a:pt x="54" y="162"/>
                    </a:cubicBezTo>
                    <a:cubicBezTo>
                      <a:pt x="55" y="162"/>
                      <a:pt x="56" y="162"/>
                      <a:pt x="57" y="163"/>
                    </a:cubicBezTo>
                    <a:cubicBezTo>
                      <a:pt x="58" y="163"/>
                      <a:pt x="59" y="163"/>
                      <a:pt x="61" y="163"/>
                    </a:cubicBezTo>
                    <a:cubicBezTo>
                      <a:pt x="62" y="163"/>
                      <a:pt x="63" y="163"/>
                      <a:pt x="63" y="163"/>
                    </a:cubicBezTo>
                    <a:cubicBezTo>
                      <a:pt x="65" y="163"/>
                      <a:pt x="66" y="163"/>
                      <a:pt x="67" y="163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7" y="163"/>
                      <a:pt x="68" y="163"/>
                      <a:pt x="68" y="163"/>
                    </a:cubicBezTo>
                    <a:cubicBezTo>
                      <a:pt x="71" y="163"/>
                      <a:pt x="73" y="163"/>
                      <a:pt x="75" y="163"/>
                    </a:cubicBezTo>
                    <a:cubicBezTo>
                      <a:pt x="76" y="163"/>
                      <a:pt x="76" y="163"/>
                      <a:pt x="77" y="163"/>
                    </a:cubicBezTo>
                    <a:cubicBezTo>
                      <a:pt x="78" y="163"/>
                      <a:pt x="80" y="163"/>
                      <a:pt x="81" y="162"/>
                    </a:cubicBezTo>
                    <a:cubicBezTo>
                      <a:pt x="82" y="162"/>
                      <a:pt x="83" y="162"/>
                      <a:pt x="83" y="162"/>
                    </a:cubicBezTo>
                    <a:cubicBezTo>
                      <a:pt x="85" y="162"/>
                      <a:pt x="86" y="162"/>
                      <a:pt x="87" y="162"/>
                    </a:cubicBezTo>
                    <a:cubicBezTo>
                      <a:pt x="88" y="162"/>
                      <a:pt x="89" y="162"/>
                      <a:pt x="89" y="162"/>
                    </a:cubicBezTo>
                    <a:cubicBezTo>
                      <a:pt x="91" y="161"/>
                      <a:pt x="92" y="161"/>
                      <a:pt x="94" y="161"/>
                    </a:cubicBezTo>
                    <a:cubicBezTo>
                      <a:pt x="94" y="161"/>
                      <a:pt x="95" y="161"/>
                      <a:pt x="95" y="161"/>
                    </a:cubicBezTo>
                    <a:cubicBezTo>
                      <a:pt x="97" y="160"/>
                      <a:pt x="99" y="160"/>
                      <a:pt x="101" y="160"/>
                    </a:cubicBezTo>
                    <a:cubicBezTo>
                      <a:pt x="101" y="160"/>
                      <a:pt x="101" y="159"/>
                      <a:pt x="102" y="159"/>
                    </a:cubicBezTo>
                    <a:cubicBezTo>
                      <a:pt x="103" y="159"/>
                      <a:pt x="105" y="159"/>
                      <a:pt x="106" y="158"/>
                    </a:cubicBezTo>
                    <a:cubicBezTo>
                      <a:pt x="106" y="158"/>
                      <a:pt x="107" y="158"/>
                      <a:pt x="108" y="158"/>
                    </a:cubicBezTo>
                    <a:cubicBezTo>
                      <a:pt x="109" y="158"/>
                      <a:pt x="110" y="157"/>
                      <a:pt x="111" y="157"/>
                    </a:cubicBezTo>
                    <a:cubicBezTo>
                      <a:pt x="111" y="157"/>
                      <a:pt x="112" y="156"/>
                      <a:pt x="113" y="156"/>
                    </a:cubicBezTo>
                    <a:cubicBezTo>
                      <a:pt x="114" y="156"/>
                      <a:pt x="115" y="156"/>
                      <a:pt x="116" y="155"/>
                    </a:cubicBezTo>
                    <a:cubicBezTo>
                      <a:pt x="116" y="155"/>
                      <a:pt x="117" y="155"/>
                      <a:pt x="117" y="155"/>
                    </a:cubicBezTo>
                    <a:cubicBezTo>
                      <a:pt x="118" y="154"/>
                      <a:pt x="119" y="154"/>
                      <a:pt x="121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2" y="152"/>
                      <a:pt x="124" y="151"/>
                      <a:pt x="125" y="151"/>
                    </a:cubicBezTo>
                    <a:cubicBezTo>
                      <a:pt x="126" y="150"/>
                      <a:pt x="126" y="150"/>
                      <a:pt x="126" y="150"/>
                    </a:cubicBezTo>
                    <a:cubicBezTo>
                      <a:pt x="126" y="150"/>
                      <a:pt x="127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7"/>
                      <a:pt x="130" y="147"/>
                      <a:pt x="131" y="146"/>
                    </a:cubicBezTo>
                    <a:cubicBezTo>
                      <a:pt x="132" y="146"/>
                      <a:pt x="132" y="146"/>
                      <a:pt x="132" y="146"/>
                    </a:cubicBezTo>
                    <a:cubicBezTo>
                      <a:pt x="132" y="145"/>
                      <a:pt x="133" y="144"/>
                      <a:pt x="133" y="144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3"/>
                      <a:pt x="134" y="143"/>
                      <a:pt x="134" y="143"/>
                    </a:cubicBezTo>
                    <a:cubicBezTo>
                      <a:pt x="134" y="142"/>
                      <a:pt x="134" y="142"/>
                      <a:pt x="134" y="142"/>
                    </a:cubicBezTo>
                    <a:cubicBezTo>
                      <a:pt x="135" y="142"/>
                      <a:pt x="135" y="141"/>
                      <a:pt x="135" y="140"/>
                    </a:cubicBezTo>
                    <a:cubicBezTo>
                      <a:pt x="136" y="140"/>
                      <a:pt x="136" y="140"/>
                      <a:pt x="136" y="140"/>
                    </a:cubicBezTo>
                    <a:cubicBezTo>
                      <a:pt x="136" y="139"/>
                      <a:pt x="136" y="139"/>
                      <a:pt x="136" y="139"/>
                    </a:cubicBezTo>
                    <a:cubicBezTo>
                      <a:pt x="136" y="138"/>
                      <a:pt x="136" y="138"/>
                      <a:pt x="136" y="138"/>
                    </a:cubicBezTo>
                    <a:cubicBezTo>
                      <a:pt x="136" y="137"/>
                      <a:pt x="136" y="137"/>
                      <a:pt x="136" y="137"/>
                    </a:cubicBezTo>
                    <a:cubicBezTo>
                      <a:pt x="137" y="136"/>
                      <a:pt x="137" y="136"/>
                      <a:pt x="137" y="135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4"/>
                      <a:pt x="136" y="102"/>
                      <a:pt x="136" y="101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6" y="100"/>
                      <a:pt x="136" y="100"/>
                      <a:pt x="136" y="100"/>
                    </a:cubicBezTo>
                    <a:cubicBezTo>
                      <a:pt x="137" y="99"/>
                      <a:pt x="137" y="98"/>
                      <a:pt x="137" y="9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6"/>
                      <a:pt x="136" y="65"/>
                      <a:pt x="136" y="63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6" y="62"/>
                      <a:pt x="136" y="62"/>
                      <a:pt x="136" y="61"/>
                    </a:cubicBezTo>
                    <a:cubicBezTo>
                      <a:pt x="136" y="61"/>
                      <a:pt x="136" y="61"/>
                      <a:pt x="136" y="61"/>
                    </a:cubicBezTo>
                    <a:cubicBezTo>
                      <a:pt x="137" y="60"/>
                      <a:pt x="137" y="59"/>
                      <a:pt x="137" y="59"/>
                    </a:cubicBezTo>
                    <a:cubicBezTo>
                      <a:pt x="137" y="28"/>
                      <a:pt x="137" y="28"/>
                      <a:pt x="137" y="28"/>
                    </a:cubicBezTo>
                    <a:cubicBezTo>
                      <a:pt x="137" y="13"/>
                      <a:pt x="106" y="0"/>
                      <a:pt x="68" y="0"/>
                    </a:cubicBezTo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8" name="Oval 13"/>
              <p:cNvSpPr>
                <a:spLocks noChangeArrowheads="1"/>
              </p:cNvSpPr>
              <p:nvPr/>
            </p:nvSpPr>
            <p:spPr bwMode="auto">
              <a:xfrm>
                <a:off x="-1530609" y="605126"/>
                <a:ext cx="936701" cy="3845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09" name="Freeform 14"/>
              <p:cNvSpPr>
                <a:spLocks/>
              </p:cNvSpPr>
              <p:nvPr/>
            </p:nvSpPr>
            <p:spPr bwMode="auto">
              <a:xfrm>
                <a:off x="-602583" y="544413"/>
                <a:ext cx="8673" cy="219722"/>
              </a:xfrm>
              <a:custGeom>
                <a:avLst/>
                <a:gdLst>
                  <a:gd name="T0" fmla="*/ 1 w 1"/>
                  <a:gd name="T1" fmla="*/ 0 h 32"/>
                  <a:gd name="T2" fmla="*/ 1 w 1"/>
                  <a:gd name="T3" fmla="*/ 30 h 32"/>
                  <a:gd name="T4" fmla="*/ 0 w 1"/>
                  <a:gd name="T5" fmla="*/ 32 h 32"/>
                  <a:gd name="T6" fmla="*/ 0 w 1"/>
                  <a:gd name="T7" fmla="*/ 2 h 32"/>
                  <a:gd name="T8" fmla="*/ 1 w 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2">
                    <a:moveTo>
                      <a:pt x="1" y="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1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0" name="Freeform 15"/>
              <p:cNvSpPr>
                <a:spLocks/>
              </p:cNvSpPr>
              <p:nvPr/>
            </p:nvSpPr>
            <p:spPr bwMode="auto">
              <a:xfrm>
                <a:off x="-602583" y="558869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1" name="Freeform 16"/>
              <p:cNvSpPr>
                <a:spLocks/>
              </p:cNvSpPr>
              <p:nvPr/>
            </p:nvSpPr>
            <p:spPr bwMode="auto">
              <a:xfrm>
                <a:off x="-614149" y="57043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4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2"/>
                      <a:pt x="1" y="33"/>
                      <a:pt x="0" y="3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2" name="Freeform 17"/>
              <p:cNvSpPr>
                <a:spLocks/>
              </p:cNvSpPr>
              <p:nvPr/>
            </p:nvSpPr>
            <p:spPr bwMode="auto">
              <a:xfrm>
                <a:off x="-1530609" y="544413"/>
                <a:ext cx="916464" cy="396081"/>
              </a:xfrm>
              <a:custGeom>
                <a:avLst/>
                <a:gdLst>
                  <a:gd name="T0" fmla="*/ 134 w 134"/>
                  <a:gd name="T1" fmla="*/ 8 h 58"/>
                  <a:gd name="T2" fmla="*/ 134 w 134"/>
                  <a:gd name="T3" fmla="*/ 38 h 58"/>
                  <a:gd name="T4" fmla="*/ 68 w 134"/>
                  <a:gd name="T5" fmla="*/ 58 h 58"/>
                  <a:gd name="T6" fmla="*/ 0 w 134"/>
                  <a:gd name="T7" fmla="*/ 30 h 58"/>
                  <a:gd name="T8" fmla="*/ 0 w 134"/>
                  <a:gd name="T9" fmla="*/ 0 h 58"/>
                  <a:gd name="T10" fmla="*/ 68 w 134"/>
                  <a:gd name="T11" fmla="*/ 28 h 58"/>
                  <a:gd name="T12" fmla="*/ 134 w 134"/>
                  <a:gd name="T13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8">
                    <a:moveTo>
                      <a:pt x="134" y="8"/>
                    </a:moveTo>
                    <a:cubicBezTo>
                      <a:pt x="134" y="38"/>
                      <a:pt x="134" y="38"/>
                      <a:pt x="134" y="38"/>
                    </a:cubicBezTo>
                    <a:cubicBezTo>
                      <a:pt x="125" y="49"/>
                      <a:pt x="99" y="58"/>
                      <a:pt x="68" y="58"/>
                    </a:cubicBezTo>
                    <a:cubicBezTo>
                      <a:pt x="31" y="58"/>
                      <a:pt x="0" y="45"/>
                      <a:pt x="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31" y="28"/>
                      <a:pt x="68" y="28"/>
                    </a:cubicBezTo>
                    <a:cubicBezTo>
                      <a:pt x="99" y="28"/>
                      <a:pt x="125" y="19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3" name="Oval 18"/>
              <p:cNvSpPr>
                <a:spLocks noChangeArrowheads="1"/>
              </p:cNvSpPr>
              <p:nvPr/>
            </p:nvSpPr>
            <p:spPr bwMode="auto">
              <a:xfrm>
                <a:off x="-1530609" y="353601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4" name="Freeform 19"/>
              <p:cNvSpPr>
                <a:spLocks/>
              </p:cNvSpPr>
              <p:nvPr/>
            </p:nvSpPr>
            <p:spPr bwMode="auto">
              <a:xfrm>
                <a:off x="-602583" y="269760"/>
                <a:ext cx="8673" cy="225505"/>
              </a:xfrm>
              <a:custGeom>
                <a:avLst/>
                <a:gdLst>
                  <a:gd name="T0" fmla="*/ 1 w 1"/>
                  <a:gd name="T1" fmla="*/ 0 h 33"/>
                  <a:gd name="T2" fmla="*/ 1 w 1"/>
                  <a:gd name="T3" fmla="*/ 31 h 33"/>
                  <a:gd name="T4" fmla="*/ 0 w 1"/>
                  <a:gd name="T5" fmla="*/ 33 h 33"/>
                  <a:gd name="T6" fmla="*/ 0 w 1"/>
                  <a:gd name="T7" fmla="*/ 3 h 33"/>
                  <a:gd name="T8" fmla="*/ 1 w 1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3">
                    <a:moveTo>
                      <a:pt x="1" y="0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2"/>
                      <a:pt x="0" y="3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</a:path>
                </a:pathLst>
              </a:custGeom>
              <a:solidFill>
                <a:srgbClr val="3C43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5" name="Freeform 20"/>
              <p:cNvSpPr>
                <a:spLocks/>
              </p:cNvSpPr>
              <p:nvPr/>
            </p:nvSpPr>
            <p:spPr bwMode="auto">
              <a:xfrm>
                <a:off x="-602583" y="292888"/>
                <a:ext cx="0" cy="216834"/>
              </a:xfrm>
              <a:custGeom>
                <a:avLst/>
                <a:gdLst>
                  <a:gd name="T0" fmla="*/ 0 h 32"/>
                  <a:gd name="T1" fmla="*/ 30 h 32"/>
                  <a:gd name="T2" fmla="*/ 32 h 32"/>
                  <a:gd name="T3" fmla="*/ 2 h 32"/>
                  <a:gd name="T4" fmla="*/ 0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3A40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6" name="Freeform 21"/>
              <p:cNvSpPr>
                <a:spLocks/>
              </p:cNvSpPr>
              <p:nvPr/>
            </p:nvSpPr>
            <p:spPr bwMode="auto">
              <a:xfrm>
                <a:off x="-614149" y="304453"/>
                <a:ext cx="11564" cy="234178"/>
              </a:xfrm>
              <a:custGeom>
                <a:avLst/>
                <a:gdLst>
                  <a:gd name="T0" fmla="*/ 2 w 2"/>
                  <a:gd name="T1" fmla="*/ 0 h 34"/>
                  <a:gd name="T2" fmla="*/ 2 w 2"/>
                  <a:gd name="T3" fmla="*/ 30 h 34"/>
                  <a:gd name="T4" fmla="*/ 0 w 2"/>
                  <a:gd name="T5" fmla="*/ 34 h 34"/>
                  <a:gd name="T6" fmla="*/ 0 w 2"/>
                  <a:gd name="T7" fmla="*/ 3 h 34"/>
                  <a:gd name="T8" fmla="*/ 2 w 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4">
                    <a:moveTo>
                      <a:pt x="2" y="0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1" y="31"/>
                      <a:pt x="1" y="33"/>
                      <a:pt x="0" y="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2" y="0"/>
                    </a:cubicBezTo>
                  </a:path>
                </a:pathLst>
              </a:custGeom>
              <a:solidFill>
                <a:srgbClr val="383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7" name="Freeform 22"/>
              <p:cNvSpPr>
                <a:spLocks/>
              </p:cNvSpPr>
              <p:nvPr/>
            </p:nvSpPr>
            <p:spPr bwMode="auto">
              <a:xfrm>
                <a:off x="-1530607" y="269760"/>
                <a:ext cx="916463" cy="404753"/>
              </a:xfrm>
              <a:custGeom>
                <a:avLst/>
                <a:gdLst>
                  <a:gd name="T0" fmla="*/ 134 w 134"/>
                  <a:gd name="T1" fmla="*/ 8 h 59"/>
                  <a:gd name="T2" fmla="*/ 134 w 134"/>
                  <a:gd name="T3" fmla="*/ 39 h 59"/>
                  <a:gd name="T4" fmla="*/ 68 w 134"/>
                  <a:gd name="T5" fmla="*/ 59 h 59"/>
                  <a:gd name="T6" fmla="*/ 0 w 134"/>
                  <a:gd name="T7" fmla="*/ 31 h 59"/>
                  <a:gd name="T8" fmla="*/ 0 w 134"/>
                  <a:gd name="T9" fmla="*/ 0 h 59"/>
                  <a:gd name="T10" fmla="*/ 68 w 134"/>
                  <a:gd name="T11" fmla="*/ 29 h 59"/>
                  <a:gd name="T12" fmla="*/ 134 w 134"/>
                  <a:gd name="T13" fmla="*/ 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134" y="8"/>
                    </a:moveTo>
                    <a:cubicBezTo>
                      <a:pt x="134" y="39"/>
                      <a:pt x="134" y="39"/>
                      <a:pt x="134" y="39"/>
                    </a:cubicBezTo>
                    <a:cubicBezTo>
                      <a:pt x="125" y="50"/>
                      <a:pt x="99" y="59"/>
                      <a:pt x="68" y="59"/>
                    </a:cubicBezTo>
                    <a:cubicBezTo>
                      <a:pt x="31" y="59"/>
                      <a:pt x="0" y="46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31" y="29"/>
                      <a:pt x="68" y="29"/>
                    </a:cubicBezTo>
                    <a:cubicBezTo>
                      <a:pt x="99" y="29"/>
                      <a:pt x="125" y="20"/>
                      <a:pt x="134" y="8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200" dirty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8" name="Oval 23"/>
              <p:cNvSpPr>
                <a:spLocks noChangeArrowheads="1"/>
              </p:cNvSpPr>
              <p:nvPr/>
            </p:nvSpPr>
            <p:spPr bwMode="auto">
              <a:xfrm>
                <a:off x="-1530609" y="32690"/>
                <a:ext cx="936701" cy="38162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19" name="Freeform 24"/>
              <p:cNvSpPr>
                <a:spLocks/>
              </p:cNvSpPr>
              <p:nvPr/>
            </p:nvSpPr>
            <p:spPr bwMode="auto">
              <a:xfrm>
                <a:off x="-1536392" y="24016"/>
                <a:ext cx="948265" cy="396082"/>
              </a:xfrm>
              <a:custGeom>
                <a:avLst/>
                <a:gdLst>
                  <a:gd name="T0" fmla="*/ 69 w 139"/>
                  <a:gd name="T1" fmla="*/ 1 h 58"/>
                  <a:gd name="T2" fmla="*/ 69 w 139"/>
                  <a:gd name="T3" fmla="*/ 2 h 58"/>
                  <a:gd name="T4" fmla="*/ 117 w 139"/>
                  <a:gd name="T5" fmla="*/ 10 h 58"/>
                  <a:gd name="T6" fmla="*/ 132 w 139"/>
                  <a:gd name="T7" fmla="*/ 19 h 58"/>
                  <a:gd name="T8" fmla="*/ 137 w 139"/>
                  <a:gd name="T9" fmla="*/ 29 h 58"/>
                  <a:gd name="T10" fmla="*/ 132 w 139"/>
                  <a:gd name="T11" fmla="*/ 39 h 58"/>
                  <a:gd name="T12" fmla="*/ 69 w 139"/>
                  <a:gd name="T13" fmla="*/ 56 h 58"/>
                  <a:gd name="T14" fmla="*/ 22 w 139"/>
                  <a:gd name="T15" fmla="*/ 48 h 58"/>
                  <a:gd name="T16" fmla="*/ 7 w 139"/>
                  <a:gd name="T17" fmla="*/ 39 h 58"/>
                  <a:gd name="T18" fmla="*/ 2 w 139"/>
                  <a:gd name="T19" fmla="*/ 29 h 58"/>
                  <a:gd name="T20" fmla="*/ 7 w 139"/>
                  <a:gd name="T21" fmla="*/ 19 h 58"/>
                  <a:gd name="T22" fmla="*/ 69 w 139"/>
                  <a:gd name="T23" fmla="*/ 2 h 58"/>
                  <a:gd name="T24" fmla="*/ 69 w 139"/>
                  <a:gd name="T25" fmla="*/ 1 h 58"/>
                  <a:gd name="T26" fmla="*/ 69 w 139"/>
                  <a:gd name="T27" fmla="*/ 0 h 58"/>
                  <a:gd name="T28" fmla="*/ 21 w 139"/>
                  <a:gd name="T29" fmla="*/ 8 h 58"/>
                  <a:gd name="T30" fmla="*/ 6 w 139"/>
                  <a:gd name="T31" fmla="*/ 17 h 58"/>
                  <a:gd name="T32" fmla="*/ 0 w 139"/>
                  <a:gd name="T33" fmla="*/ 29 h 58"/>
                  <a:gd name="T34" fmla="*/ 6 w 139"/>
                  <a:gd name="T35" fmla="*/ 41 h 58"/>
                  <a:gd name="T36" fmla="*/ 69 w 139"/>
                  <a:gd name="T37" fmla="*/ 58 h 58"/>
                  <a:gd name="T38" fmla="*/ 118 w 139"/>
                  <a:gd name="T39" fmla="*/ 50 h 58"/>
                  <a:gd name="T40" fmla="*/ 133 w 139"/>
                  <a:gd name="T41" fmla="*/ 41 h 58"/>
                  <a:gd name="T42" fmla="*/ 139 w 139"/>
                  <a:gd name="T43" fmla="*/ 29 h 58"/>
                  <a:gd name="T44" fmla="*/ 133 w 139"/>
                  <a:gd name="T45" fmla="*/ 17 h 58"/>
                  <a:gd name="T46" fmla="*/ 69 w 139"/>
                  <a:gd name="T47" fmla="*/ 0 h 58"/>
                  <a:gd name="T48" fmla="*/ 69 w 139"/>
                  <a:gd name="T4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58">
                    <a:moveTo>
                      <a:pt x="69" y="1"/>
                    </a:moveTo>
                    <a:cubicBezTo>
                      <a:pt x="69" y="2"/>
                      <a:pt x="69" y="2"/>
                      <a:pt x="69" y="2"/>
                    </a:cubicBezTo>
                    <a:cubicBezTo>
                      <a:pt x="88" y="2"/>
                      <a:pt x="105" y="5"/>
                      <a:pt x="117" y="10"/>
                    </a:cubicBezTo>
                    <a:cubicBezTo>
                      <a:pt x="123" y="13"/>
                      <a:pt x="128" y="16"/>
                      <a:pt x="132" y="19"/>
                    </a:cubicBezTo>
                    <a:cubicBezTo>
                      <a:pt x="135" y="22"/>
                      <a:pt x="137" y="26"/>
                      <a:pt x="137" y="29"/>
                    </a:cubicBezTo>
                    <a:cubicBezTo>
                      <a:pt x="137" y="33"/>
                      <a:pt x="135" y="36"/>
                      <a:pt x="132" y="39"/>
                    </a:cubicBezTo>
                    <a:cubicBezTo>
                      <a:pt x="122" y="49"/>
                      <a:pt x="97" y="56"/>
                      <a:pt x="69" y="56"/>
                    </a:cubicBezTo>
                    <a:cubicBezTo>
                      <a:pt x="51" y="56"/>
                      <a:pt x="34" y="53"/>
                      <a:pt x="22" y="48"/>
                    </a:cubicBezTo>
                    <a:cubicBezTo>
                      <a:pt x="15" y="46"/>
                      <a:pt x="11" y="43"/>
                      <a:pt x="7" y="39"/>
                    </a:cubicBezTo>
                    <a:cubicBezTo>
                      <a:pt x="4" y="36"/>
                      <a:pt x="2" y="33"/>
                      <a:pt x="2" y="29"/>
                    </a:cubicBezTo>
                    <a:cubicBezTo>
                      <a:pt x="2" y="26"/>
                      <a:pt x="4" y="22"/>
                      <a:pt x="7" y="19"/>
                    </a:cubicBezTo>
                    <a:cubicBezTo>
                      <a:pt x="17" y="9"/>
                      <a:pt x="41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0" y="0"/>
                      <a:pt x="33" y="3"/>
                      <a:pt x="21" y="8"/>
                    </a:cubicBezTo>
                    <a:cubicBezTo>
                      <a:pt x="15" y="11"/>
                      <a:pt x="9" y="14"/>
                      <a:pt x="6" y="17"/>
                    </a:cubicBezTo>
                    <a:cubicBezTo>
                      <a:pt x="2" y="21"/>
                      <a:pt x="0" y="25"/>
                      <a:pt x="0" y="29"/>
                    </a:cubicBezTo>
                    <a:cubicBezTo>
                      <a:pt x="0" y="33"/>
                      <a:pt x="2" y="37"/>
                      <a:pt x="6" y="41"/>
                    </a:cubicBezTo>
                    <a:cubicBezTo>
                      <a:pt x="17" y="51"/>
                      <a:pt x="41" y="58"/>
                      <a:pt x="69" y="58"/>
                    </a:cubicBezTo>
                    <a:cubicBezTo>
                      <a:pt x="88" y="58"/>
                      <a:pt x="105" y="55"/>
                      <a:pt x="118" y="50"/>
                    </a:cubicBezTo>
                    <a:cubicBezTo>
                      <a:pt x="124" y="47"/>
                      <a:pt x="129" y="44"/>
                      <a:pt x="133" y="41"/>
                    </a:cubicBezTo>
                    <a:cubicBezTo>
                      <a:pt x="137" y="37"/>
                      <a:pt x="139" y="33"/>
                      <a:pt x="139" y="29"/>
                    </a:cubicBezTo>
                    <a:cubicBezTo>
                      <a:pt x="139" y="25"/>
                      <a:pt x="137" y="21"/>
                      <a:pt x="133" y="17"/>
                    </a:cubicBezTo>
                    <a:cubicBezTo>
                      <a:pt x="122" y="7"/>
                      <a:pt x="98" y="0"/>
                      <a:pt x="69" y="0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0" name="Oval 25"/>
              <p:cNvSpPr>
                <a:spLocks noChangeArrowheads="1"/>
              </p:cNvSpPr>
              <p:nvPr/>
            </p:nvSpPr>
            <p:spPr bwMode="auto">
              <a:xfrm>
                <a:off x="-1484353" y="449008"/>
                <a:ext cx="43366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1" name="Oval 26"/>
              <p:cNvSpPr>
                <a:spLocks noChangeArrowheads="1"/>
              </p:cNvSpPr>
              <p:nvPr/>
            </p:nvSpPr>
            <p:spPr bwMode="auto">
              <a:xfrm>
                <a:off x="-1420750" y="48370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2" name="Oval 27"/>
              <p:cNvSpPr>
                <a:spLocks noChangeArrowheads="1"/>
              </p:cNvSpPr>
              <p:nvPr/>
            </p:nvSpPr>
            <p:spPr bwMode="auto">
              <a:xfrm>
                <a:off x="-1345583" y="509721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3" name="Oval 28"/>
              <p:cNvSpPr>
                <a:spLocks noChangeArrowheads="1"/>
              </p:cNvSpPr>
              <p:nvPr/>
            </p:nvSpPr>
            <p:spPr bwMode="auto">
              <a:xfrm>
                <a:off x="-1484355" y="714985"/>
                <a:ext cx="49149" cy="4914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4" name="Oval 29"/>
              <p:cNvSpPr>
                <a:spLocks noChangeArrowheads="1"/>
              </p:cNvSpPr>
              <p:nvPr/>
            </p:nvSpPr>
            <p:spPr bwMode="auto">
              <a:xfrm>
                <a:off x="-1414975" y="749673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125" name="Oval 30"/>
              <p:cNvSpPr>
                <a:spLocks noChangeArrowheads="1"/>
              </p:cNvSpPr>
              <p:nvPr/>
            </p:nvSpPr>
            <p:spPr bwMode="auto">
              <a:xfrm>
                <a:off x="-1339814" y="775697"/>
                <a:ext cx="40474" cy="4047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 dirty="0">
                  <a:ln>
                    <a:solidFill>
                      <a:srgbClr val="006AB5">
                        <a:alpha val="0"/>
                      </a:srgbClr>
                    </a:solidFill>
                  </a:ln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106" name="Rectangle 84"/>
            <p:cNvSpPr>
              <a:spLocks noChangeArrowheads="1"/>
            </p:cNvSpPr>
            <p:nvPr/>
          </p:nvSpPr>
          <p:spPr bwMode="auto">
            <a:xfrm>
              <a:off x="6137220" y="2089154"/>
              <a:ext cx="244577" cy="222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43180" latinLnBrk="0">
                <a:buClr>
                  <a:srgbClr val="777777"/>
                </a:buClr>
                <a:buSzPct val="100000"/>
                <a:tabLst>
                  <a:tab pos="5780001" algn="l"/>
                </a:tabLst>
              </a:pPr>
              <a:r>
                <a:rPr lang="en-US" altLang="ko-KR" sz="1400" dirty="0" smtClean="0">
                  <a:ln>
                    <a:solidFill>
                      <a:srgbClr val="006AB5">
                        <a:alpha val="0"/>
                      </a:srgbClr>
                    </a:solidFill>
                  </a:ln>
                  <a:solidFill>
                    <a:srgbClr val="333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sym typeface="Monotype Sorts"/>
                </a:rPr>
                <a:t>DB</a:t>
              </a:r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Monotype Sorts"/>
              </a:endParaRPr>
            </a:p>
          </p:txBody>
        </p:sp>
      </p:grpSp>
      <p:sp>
        <p:nvSpPr>
          <p:cNvPr id="1050" name="이등변 삼각형 1049"/>
          <p:cNvSpPr/>
          <p:nvPr/>
        </p:nvSpPr>
        <p:spPr>
          <a:xfrm rot="16200000">
            <a:off x="11174707" y="5037617"/>
            <a:ext cx="4284444" cy="1015849"/>
          </a:xfrm>
          <a:prstGeom prst="triangle">
            <a:avLst/>
          </a:prstGeom>
          <a:gradFill>
            <a:gsLst>
              <a:gs pos="83000">
                <a:srgbClr val="D3E0EF"/>
              </a:gs>
              <a:gs pos="66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658" y="3381868"/>
            <a:ext cx="2353781" cy="1866124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87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658" y="3381869"/>
            <a:ext cx="2353781" cy="40735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관리 </a:t>
            </a:r>
            <a:r>
              <a:rPr lang="en-US" altLang="ko-KR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DB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39" name="그룹 1038"/>
          <p:cNvGrpSpPr/>
          <p:nvPr/>
        </p:nvGrpSpPr>
        <p:grpSpPr>
          <a:xfrm>
            <a:off x="9258604" y="3872981"/>
            <a:ext cx="2044120" cy="1107087"/>
            <a:chOff x="8874750" y="3995539"/>
            <a:chExt cx="2048757" cy="1016440"/>
          </a:xfrm>
        </p:grpSpPr>
        <p:pic>
          <p:nvPicPr>
            <p:cNvPr id="286" name="그림 285"/>
            <p:cNvPicPr>
              <a:picLocks noChangeAspect="1"/>
            </p:cNvPicPr>
            <p:nvPr/>
          </p:nvPicPr>
          <p:blipFill rotWithShape="1">
            <a:blip r:embed="rId13"/>
            <a:srcRect b="19796"/>
            <a:stretch/>
          </p:blipFill>
          <p:spPr>
            <a:xfrm>
              <a:off x="8874750" y="3995539"/>
              <a:ext cx="1798165" cy="676765"/>
            </a:xfrm>
            <a:prstGeom prst="rect">
              <a:avLst/>
            </a:prstGeom>
          </p:spPr>
        </p:pic>
        <p:pic>
          <p:nvPicPr>
            <p:cNvPr id="290" name="그림 289"/>
            <p:cNvPicPr>
              <a:picLocks noChangeAspect="1"/>
            </p:cNvPicPr>
            <p:nvPr/>
          </p:nvPicPr>
          <p:blipFill rotWithShape="1">
            <a:blip r:embed="rId13"/>
            <a:srcRect b="21577"/>
            <a:stretch/>
          </p:blipFill>
          <p:spPr>
            <a:xfrm>
              <a:off x="9125342" y="4350240"/>
              <a:ext cx="1798165" cy="661739"/>
            </a:xfrm>
            <a:prstGeom prst="rect">
              <a:avLst/>
            </a:prstGeom>
          </p:spPr>
        </p:pic>
      </p:grpSp>
      <p:sp>
        <p:nvSpPr>
          <p:cNvPr id="71" name="타원 70"/>
          <p:cNvSpPr/>
          <p:nvPr/>
        </p:nvSpPr>
        <p:spPr>
          <a:xfrm>
            <a:off x="12006642" y="4488866"/>
            <a:ext cx="1656000" cy="1656000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endParaRPr lang="en-US" altLang="ko-KR" b="1" dirty="0">
              <a:ln>
                <a:solidFill>
                  <a:srgbClr val="006AB5">
                    <a:alpha val="0"/>
                  </a:srgb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38" name="Picture 14" descr="ai 어시스턴트 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186" y="4887461"/>
            <a:ext cx="1024691" cy="7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6" descr="제조 공정 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377" y="5473213"/>
            <a:ext cx="482167" cy="45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굽은 화살표 1047"/>
          <p:cNvSpPr/>
          <p:nvPr/>
        </p:nvSpPr>
        <p:spPr>
          <a:xfrm rot="5400000">
            <a:off x="11843556" y="3600426"/>
            <a:ext cx="768950" cy="1570796"/>
          </a:xfrm>
          <a:prstGeom prst="bentArrow">
            <a:avLst>
              <a:gd name="adj1" fmla="val 33671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5" name="굽은 화살표 304"/>
          <p:cNvSpPr/>
          <p:nvPr/>
        </p:nvSpPr>
        <p:spPr>
          <a:xfrm rot="10800000">
            <a:off x="11449581" y="5898837"/>
            <a:ext cx="1500099" cy="750606"/>
          </a:xfrm>
          <a:prstGeom prst="bentArrow">
            <a:avLst>
              <a:gd name="adj1" fmla="val 26443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6" name="Rectangle 67"/>
          <p:cNvSpPr>
            <a:spLocks noChangeArrowheads="1"/>
          </p:cNvSpPr>
          <p:nvPr/>
        </p:nvSpPr>
        <p:spPr bwMode="gray">
          <a:xfrm>
            <a:off x="11414595" y="6552405"/>
            <a:ext cx="231925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고장 예측 및 유지보수 일정 </a:t>
            </a:r>
            <a:endParaRPr lang="en-US" altLang="ko-KR" sz="20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</a:p>
        </p:txBody>
      </p:sp>
      <p:sp>
        <p:nvSpPr>
          <p:cNvPr id="307" name="Rectangle 67"/>
          <p:cNvSpPr>
            <a:spLocks noChangeArrowheads="1"/>
          </p:cNvSpPr>
          <p:nvPr/>
        </p:nvSpPr>
        <p:spPr bwMode="gray">
          <a:xfrm>
            <a:off x="11619330" y="3301580"/>
            <a:ext cx="1283215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설비 </a:t>
            </a:r>
            <a:r>
              <a:rPr lang="en-US" altLang="ko-KR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 </a:t>
            </a:r>
          </a:p>
          <a:p>
            <a:pPr algn="ctr"/>
            <a:r>
              <a:rPr lang="ko-KR" altLang="en-US" sz="20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관리</a:t>
            </a:r>
            <a:endParaRPr lang="ko-KR" altLang="en-US" sz="2000" dirty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49" name="위쪽 화살표 1048"/>
          <p:cNvSpPr/>
          <p:nvPr/>
        </p:nvSpPr>
        <p:spPr>
          <a:xfrm>
            <a:off x="9888610" y="5002928"/>
            <a:ext cx="685800" cy="1141937"/>
          </a:xfrm>
          <a:prstGeom prst="upArrow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</a:pPr>
            <a:endParaRPr lang="ko-KR" altLang="en-US" sz="2000" b="1" ker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8" name="Rectangle 67"/>
          <p:cNvSpPr>
            <a:spLocks noChangeArrowheads="1"/>
          </p:cNvSpPr>
          <p:nvPr/>
        </p:nvSpPr>
        <p:spPr bwMode="gray">
          <a:xfrm>
            <a:off x="9291753" y="5606337"/>
            <a:ext cx="212916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</a:t>
            </a:r>
            <a:r>
              <a:rPr lang="en-US" altLang="ko-KR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20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448" y="6290861"/>
            <a:ext cx="2353781" cy="1431999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0448" y="6144866"/>
            <a:ext cx="2353781" cy="40735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설비 </a:t>
            </a:r>
            <a:r>
              <a:rPr lang="ko-KR" altLang="en-US" b="1" kern="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예지보전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47" name="Picture 20" descr="로봇 팔 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778" y="6739740"/>
            <a:ext cx="768314" cy="7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18" descr="도구 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815" y="6726838"/>
            <a:ext cx="526964" cy="5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4851" y="3403321"/>
            <a:ext cx="2667769" cy="4284443"/>
          </a:xfrm>
          <a:prstGeom prst="rect">
            <a:avLst/>
          </a:prstGeom>
          <a:solidFill>
            <a:srgbClr val="EDF2F9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1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3500015"/>
            <a:ext cx="2397323" cy="18394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3500015"/>
            <a:ext cx="2397323" cy="53029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</a:pPr>
            <a:r>
              <a:rPr lang="ko-KR" altLang="en-US" b="1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보고서</a:t>
            </a:r>
            <a:r>
              <a:rPr lang="en-US" altLang="ko-KR" b="1" ker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자동 </a:t>
            </a:r>
            <a:r>
              <a:rPr lang="ko-KR" altLang="en-US" b="1" kern="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생성</a:t>
            </a:r>
          </a:p>
        </p:txBody>
      </p:sp>
      <p:grpSp>
        <p:nvGrpSpPr>
          <p:cNvPr id="1052" name="그룹 1051"/>
          <p:cNvGrpSpPr/>
          <p:nvPr/>
        </p:nvGrpSpPr>
        <p:grpSpPr>
          <a:xfrm>
            <a:off x="15255724" y="4232935"/>
            <a:ext cx="1059717" cy="903886"/>
            <a:chOff x="14298264" y="4130700"/>
            <a:chExt cx="1216840" cy="1234353"/>
          </a:xfrm>
        </p:grpSpPr>
        <p:pic>
          <p:nvPicPr>
            <p:cNvPr id="1051" name="Picture 22" descr="사업 보고서 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9459" y="4130700"/>
              <a:ext cx="1025645" cy="102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" name="Picture 22" descr="사업 보고서 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8264" y="4339407"/>
              <a:ext cx="1025645" cy="102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2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5754009"/>
            <a:ext cx="2397323" cy="1843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endParaRPr lang="ko-KR" altLang="en-US" sz="2000" b="1" kern="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13" name="Rectangle 3">
            <a:extLst>
              <a:ext uri="{FF2B5EF4-FFF2-40B4-BE49-F238E27FC236}">
                <a16:creationId xmlns:a16="http://schemas.microsoft.com/office/drawing/2014/main" id="{E7B7DB4E-C21F-4BA7-B2EB-70AD8E37E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888" y="5624942"/>
            <a:ext cx="2397323" cy="46511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45720" bIns="36000" anchor="ctr"/>
          <a:lstStyle/>
          <a:p>
            <a:pPr algn="ctr">
              <a:lnSpc>
                <a:spcPct val="150000"/>
              </a:lnSpc>
            </a:pPr>
            <a:r>
              <a:rPr lang="ko-KR" altLang="en-US" b="1" kern="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챗봇</a:t>
            </a:r>
            <a:r>
              <a:rPr lang="ko-KR" altLang="en-US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Agent</a:t>
            </a:r>
            <a:endParaRPr lang="ko-KR" altLang="en-US" b="1" kern="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57" name="그룹 1056"/>
          <p:cNvGrpSpPr/>
          <p:nvPr/>
        </p:nvGrpSpPr>
        <p:grpSpPr>
          <a:xfrm>
            <a:off x="14369113" y="6164199"/>
            <a:ext cx="1641959" cy="740051"/>
            <a:chOff x="14415370" y="6086667"/>
            <a:chExt cx="1808104" cy="773194"/>
          </a:xfrm>
        </p:grpSpPr>
        <p:grpSp>
          <p:nvGrpSpPr>
            <p:cNvPr id="1056" name="그룹 1055"/>
            <p:cNvGrpSpPr/>
            <p:nvPr/>
          </p:nvGrpSpPr>
          <p:grpSpPr>
            <a:xfrm>
              <a:off x="14415370" y="6528341"/>
              <a:ext cx="1690437" cy="331520"/>
              <a:chOff x="14281211" y="6528341"/>
              <a:chExt cx="1690437" cy="331520"/>
            </a:xfrm>
          </p:grpSpPr>
          <p:sp>
            <p:nvSpPr>
              <p:cNvPr id="315" name="사각형 설명선 314"/>
              <p:cNvSpPr/>
              <p:nvPr/>
            </p:nvSpPr>
            <p:spPr>
              <a:xfrm>
                <a:off x="14778126" y="6560944"/>
                <a:ext cx="1193522" cy="266314"/>
              </a:xfrm>
              <a:prstGeom prst="wedgeRectCallout">
                <a:avLst>
                  <a:gd name="adj1" fmla="val -65190"/>
                  <a:gd name="adj2" fmla="val -1578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400"/>
                  </a:lnSpc>
                </a:pPr>
                <a:endPara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317" name="Picture 24" descr="챗봇 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1211" y="6528341"/>
                <a:ext cx="331520" cy="3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5" name="그룹 1054"/>
            <p:cNvGrpSpPr/>
            <p:nvPr/>
          </p:nvGrpSpPr>
          <p:grpSpPr>
            <a:xfrm>
              <a:off x="14447607" y="6086667"/>
              <a:ext cx="1775867" cy="416950"/>
              <a:chOff x="14612730" y="6086667"/>
              <a:chExt cx="1775867" cy="416950"/>
            </a:xfrm>
          </p:grpSpPr>
          <p:sp>
            <p:nvSpPr>
              <p:cNvPr id="318" name="사각형 설명선 317"/>
              <p:cNvSpPr/>
              <p:nvPr/>
            </p:nvSpPr>
            <p:spPr>
              <a:xfrm rot="10800000">
                <a:off x="14612730" y="6150038"/>
                <a:ext cx="1190571" cy="266314"/>
              </a:xfrm>
              <a:prstGeom prst="wedgeRectCallout">
                <a:avLst>
                  <a:gd name="adj1" fmla="val -65190"/>
                  <a:gd name="adj2" fmla="val -15782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2400"/>
                  </a:lnSpc>
                </a:pPr>
                <a:endPara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054" name="Picture 26" descr="매니저 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71648" y="6086667"/>
                <a:ext cx="416949" cy="416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3" name="Rectangle 67"/>
          <p:cNvSpPr>
            <a:spLocks noChangeArrowheads="1"/>
          </p:cNvSpPr>
          <p:nvPr/>
        </p:nvSpPr>
        <p:spPr bwMode="gray">
          <a:xfrm>
            <a:off x="13988764" y="4362670"/>
            <a:ext cx="128321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맞춤형 보고서 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 </a:t>
            </a:r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5" name="Rectangle 67"/>
          <p:cNvSpPr>
            <a:spLocks noChangeArrowheads="1"/>
          </p:cNvSpPr>
          <p:nvPr/>
        </p:nvSpPr>
        <p:spPr bwMode="gray">
          <a:xfrm>
            <a:off x="14073280" y="7040145"/>
            <a:ext cx="218778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anchor="ctr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006AB5">
                      <a:alpha val="0"/>
                    </a:srgb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자연어 기반 질의응답으로 운영 정보 제공</a:t>
            </a:r>
            <a:endParaRPr lang="en-US" altLang="ko-KR" sz="1600" dirty="0" smtClean="0">
              <a:ln>
                <a:solidFill>
                  <a:srgbClr val="006AB5">
                    <a:alpha val="0"/>
                  </a:srgb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74" name="Picture 2" descr="승무원 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198" y="8663514"/>
            <a:ext cx="692403" cy="6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그룹 127"/>
          <p:cNvGrpSpPr/>
          <p:nvPr/>
        </p:nvGrpSpPr>
        <p:grpSpPr>
          <a:xfrm>
            <a:off x="4048570" y="3919092"/>
            <a:ext cx="1014972" cy="952640"/>
            <a:chOff x="2670264" y="2913607"/>
            <a:chExt cx="680519" cy="680519"/>
          </a:xfrm>
        </p:grpSpPr>
        <p:sp>
          <p:nvSpPr>
            <p:cNvPr id="129" name="타원 128"/>
            <p:cNvSpPr/>
            <p:nvPr/>
          </p:nvSpPr>
          <p:spPr>
            <a:xfrm>
              <a:off x="2670264" y="2913607"/>
              <a:ext cx="680519" cy="68051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1400" dirty="0">
                <a:ln>
                  <a:solidFill>
                    <a:srgbClr val="006AB5">
                      <a:alpha val="0"/>
                    </a:srgbClr>
                  </a:solidFill>
                </a:ln>
                <a:solidFill>
                  <a:srgbClr val="4D4D4D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 bwMode="auto">
            <a:xfrm>
              <a:off x="2731935" y="3109843"/>
              <a:ext cx="569133" cy="334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>
                <a:spcAft>
                  <a:spcPts val="400"/>
                </a:spcAft>
                <a:defRPr/>
              </a:pPr>
              <a:r>
                <a:rPr lang="ko-KR" altLang="en-US" sz="1600" b="1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데이터량</a:t>
              </a:r>
              <a:endParaRPr lang="en-US" altLang="ko-KR" sz="1600" b="1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endParaRPr>
            </a:p>
            <a:p>
              <a:pPr algn="ctr" latinLnBrk="0">
                <a:spcAft>
                  <a:spcPts val="400"/>
                </a:spcAft>
                <a:defRPr/>
              </a:pPr>
              <a:r>
                <a:rPr lang="ko-KR" altLang="en-US" sz="1600" b="1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Arial" panose="020B0604020202020204" pitchFamily="34" charset="0"/>
                </a:rPr>
                <a:t>급증</a:t>
              </a:r>
            </a:p>
          </p:txBody>
        </p:sp>
      </p:grpSp>
      <p:sp>
        <p:nvSpPr>
          <p:cNvPr id="132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4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5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E740D-178D-1137-3D83-EC6F5FCF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A6741F79-9014-CE7B-0630-3383B0B2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2AF56519-D0E0-F663-CBA9-7748D0EF7B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07B7E224-5C3C-62C6-5213-47CBC0265636}"/>
              </a:ext>
            </a:extLst>
          </p:cNvPr>
          <p:cNvSpPr txBox="1"/>
          <p:nvPr/>
        </p:nvSpPr>
        <p:spPr>
          <a:xfrm>
            <a:off x="2162330" y="342900"/>
            <a:ext cx="54576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 배경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유형 분석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CF55813C-58C9-F134-DC8B-BA71BA8E01DE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1</a:t>
            </a:r>
          </a:p>
        </p:txBody>
      </p:sp>
      <p:sp>
        <p:nvSpPr>
          <p:cNvPr id="132" name="Slide Number Placeholder 3">
            <a:extLst>
              <a:ext uri="{FF2B5EF4-FFF2-40B4-BE49-F238E27FC236}">
                <a16:creationId xmlns:a16="http://schemas.microsoft.com/office/drawing/2014/main" id="{7F9FBEAE-D138-2AD1-5B62-A293B4D8F227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5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3" name="TextBox 4">
            <a:extLst>
              <a:ext uri="{FF2B5EF4-FFF2-40B4-BE49-F238E27FC236}">
                <a16:creationId xmlns:a16="http://schemas.microsoft.com/office/drawing/2014/main" id="{3C39B3B4-C5D1-5468-9075-EC05C31ECB92}"/>
              </a:ext>
            </a:extLst>
          </p:cNvPr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940484-5A6D-E3CF-D42B-817755E3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37802"/>
              </p:ext>
            </p:extLst>
          </p:nvPr>
        </p:nvGraphicFramePr>
        <p:xfrm>
          <a:off x="1379652" y="3086100"/>
          <a:ext cx="9288348" cy="6001753"/>
        </p:xfrm>
        <a:graphic>
          <a:graphicData uri="http://schemas.openxmlformats.org/drawingml/2006/table">
            <a:tbl>
              <a:tblPr/>
              <a:tblGrid>
                <a:gridCol w="1128204">
                  <a:extLst>
                    <a:ext uri="{9D8B030D-6E8A-4147-A177-3AD203B41FA5}">
                      <a16:colId xmlns:a16="http://schemas.microsoft.com/office/drawing/2014/main" val="1470167789"/>
                    </a:ext>
                  </a:extLst>
                </a:gridCol>
                <a:gridCol w="2876106">
                  <a:extLst>
                    <a:ext uri="{9D8B030D-6E8A-4147-A177-3AD203B41FA5}">
                      <a16:colId xmlns:a16="http://schemas.microsoft.com/office/drawing/2014/main" val="3224630266"/>
                    </a:ext>
                  </a:extLst>
                </a:gridCol>
                <a:gridCol w="2617038">
                  <a:extLst>
                    <a:ext uri="{9D8B030D-6E8A-4147-A177-3AD203B41FA5}">
                      <a16:colId xmlns:a16="http://schemas.microsoft.com/office/drawing/2014/main" val="70391012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981072850"/>
                    </a:ext>
                  </a:extLst>
                </a:gridCol>
              </a:tblGrid>
              <a:tr h="751974">
                <a:tc>
                  <a:txBody>
                    <a:bodyPr/>
                    <a:lstStyle/>
                    <a:p>
                      <a:pPr algn="ctr" fontAlgn="t"/>
                      <a:endParaRPr lang="ko-KR" altLang="en-US" sz="2000" b="1" spc="100" baseline="0" dirty="0">
                        <a:solidFill>
                          <a:schemeClr val="bg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spc="100" baseline="0" dirty="0">
                          <a:solidFill>
                            <a:schemeClr val="bg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AI </a:t>
                      </a:r>
                      <a:r>
                        <a:rPr lang="en-US" altLang="ko-KR" sz="2000" b="1" spc="100" baseline="0" dirty="0" smtClean="0">
                          <a:solidFill>
                            <a:schemeClr val="bg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Agent</a:t>
                      </a:r>
                      <a:endParaRPr lang="ko-KR" altLang="en-US" sz="2000" b="1" spc="100" baseline="0" dirty="0">
                        <a:solidFill>
                          <a:schemeClr val="bg1"/>
                        </a:solidFill>
                        <a:effectLst/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AI </a:t>
                      </a:r>
                      <a:r>
                        <a:rPr lang="ko-KR" altLang="en-US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어시스턴트</a:t>
                      </a: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2000" b="1" spc="100" baseline="0" dirty="0">
                          <a:solidFill>
                            <a:schemeClr val="tx1"/>
                          </a:solidFill>
                          <a:effectLst/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봇⁠</a:t>
                      </a:r>
                    </a:p>
                  </a:txBody>
                  <a:tcPr marL="215900" marR="228600" marT="228600" marB="228600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254968"/>
                  </a:ext>
                </a:extLst>
              </a:tr>
              <a:tr h="1353553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목적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자율적이고 선제적으로 태스크 수행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사용자의 태스크 지원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간단한 태스크 또는 대화 자동화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9502"/>
                  </a:ext>
                </a:extLst>
              </a:tr>
              <a:tr h="2819400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기능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복잡한 다단계 작업 </a:t>
                      </a: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수행</a:t>
                      </a:r>
                      <a:endParaRPr lang="en-US" altLang="ko-KR" sz="2000" b="1" dirty="0" smtClean="0">
                        <a:solidFill>
                          <a:srgbClr val="5F6368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marL="177800" indent="-177800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학습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및 </a:t>
                      </a: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적응</a:t>
                      </a:r>
                      <a:endParaRPr lang="en-US" altLang="ko-KR" sz="2000" b="1" dirty="0" smtClean="0">
                        <a:solidFill>
                          <a:srgbClr val="5F6368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  <a:p>
                      <a:pPr marL="177800" indent="-177800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1" dirty="0" smtClean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독립적으로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의사 결정을 내릴 수 있음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요청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프롬프트에 응답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정보 제공 및 간단한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태스크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수행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작업을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추천할 수 있지만 결정은 사용자가 내림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fontAlgn="t">
                        <a:lnSpc>
                          <a:spcPts val="26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사전 정의된 규칙을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따름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제한된 학습</a:t>
                      </a:r>
                      <a:endParaRPr lang="en-US" altLang="ko-KR" sz="1800" kern="1200" dirty="0" smtClean="0">
                        <a:solidFill>
                          <a:srgbClr val="5F6368"/>
                        </a:solidFill>
                        <a:effectLst/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  <a:cs typeface="+mn-cs"/>
                      </a:endParaRPr>
                    </a:p>
                    <a:p>
                      <a:pPr marL="182563" indent="-182563" fontAlgn="t">
                        <a:lnSpc>
                          <a:spcPts val="2600"/>
                        </a:lnSpc>
                        <a:spcBef>
                          <a:spcPts val="1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기본적인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상호작용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91998"/>
                  </a:ext>
                </a:extLst>
              </a:tr>
              <a:tr h="1052763">
                <a:tc>
                  <a:txBody>
                    <a:bodyPr/>
                    <a:lstStyle/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상호</a:t>
                      </a:r>
                      <a:endParaRPr lang="en-US" altLang="ko-KR" sz="2000" b="1" dirty="0" smtClean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  <a:p>
                      <a:pPr algn="ctr" fontAlgn="t">
                        <a:lnSpc>
                          <a:spcPts val="2400"/>
                        </a:lnSpc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작용</a:t>
                      </a:r>
                      <a:endParaRPr lang="ko-KR" altLang="en-US" sz="200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선제적</a:t>
                      </a:r>
                      <a:r>
                        <a:rPr lang="en-US" altLang="ko-KR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2000" b="1" dirty="0">
                          <a:solidFill>
                            <a:srgbClr val="5F6368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목표 지향적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 err="1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반응형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</a:b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사용자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요청에 응답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800" kern="1200" dirty="0" err="1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반응형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/>
                      </a:r>
                      <a:b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</a:b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트리거</a:t>
                      </a:r>
                      <a:r>
                        <a:rPr lang="en-US" altLang="ko-KR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,</a:t>
                      </a:r>
                      <a:r>
                        <a:rPr lang="en-US" altLang="ko-KR" sz="1800" kern="1200" baseline="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명령에 </a:t>
                      </a:r>
                      <a:r>
                        <a:rPr lang="ko-KR" altLang="en-US" sz="1800" kern="1200" dirty="0">
                          <a:solidFill>
                            <a:srgbClr val="5F6368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응답</a:t>
                      </a:r>
                    </a:p>
                  </a:txBody>
                  <a:tcPr marL="180000" marR="0" marT="228600" marB="2286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1666"/>
                  </a:ext>
                </a:extLst>
              </a:tr>
            </a:tbl>
          </a:graphicData>
        </a:graphic>
      </p:graphicFrame>
      <p:sp>
        <p:nvSpPr>
          <p:cNvPr id="4" name="Line 4">
            <a:extLst>
              <a:ext uri="{FF2B5EF4-FFF2-40B4-BE49-F238E27FC236}">
                <a16:creationId xmlns:a16="http://schemas.microsoft.com/office/drawing/2014/main" id="{ED36F2C6-0300-6DB2-9AF4-0AEFF2006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8974" y="2918349"/>
            <a:ext cx="938522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6D9BD-22A6-AADF-58F4-654827331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87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자동화 도구 비교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2063D375-44A4-21DB-CA84-E76E3783F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72800" y="2918349"/>
            <a:ext cx="5829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FA6D93-CB82-9272-7AC9-72F5E6C4CE97}"/>
              </a:ext>
            </a:extLst>
          </p:cNvPr>
          <p:cNvSpPr/>
          <p:nvPr/>
        </p:nvSpPr>
        <p:spPr>
          <a:xfrm>
            <a:off x="10972800" y="3086100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단순 반사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현재 상태만 보고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정해진 규칙에 따라 반응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74D950-82E4-536F-777B-845340540293}"/>
              </a:ext>
            </a:extLst>
          </p:cNvPr>
          <p:cNvSpPr/>
          <p:nvPr/>
        </p:nvSpPr>
        <p:spPr>
          <a:xfrm>
            <a:off x="13982774" y="3081130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모델기반 반사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과거 정보를 저장해 내부 상태 기반으로 반응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7F1F29-200B-9D6E-D93D-251B70FD9422}"/>
              </a:ext>
            </a:extLst>
          </p:cNvPr>
          <p:cNvSpPr/>
          <p:nvPr/>
        </p:nvSpPr>
        <p:spPr>
          <a:xfrm>
            <a:off x="10966174" y="5153876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목표 기반 </a:t>
            </a:r>
            <a:r>
              <a:rPr lang="en-US" altLang="ko-KR" sz="2400" b="1" kern="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특정 목표를 설정하고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,</a:t>
            </a:r>
            <a:b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목표 달성을 위한 행동 결정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0DA9F-EDA5-BF03-5782-6574B36230E3}"/>
              </a:ext>
            </a:extLst>
          </p:cNvPr>
          <p:cNvSpPr/>
          <p:nvPr/>
        </p:nvSpPr>
        <p:spPr>
          <a:xfrm>
            <a:off x="13976148" y="5148906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유틸리티 기반 </a:t>
            </a:r>
            <a:endParaRPr lang="en-US" altLang="ko-KR" sz="2400" b="1" kern="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kern="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가능한 행동 중 가장 높은 효용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en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Utility) </a:t>
            </a: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선택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F3C032-A83B-3B4E-6D46-2C461F072AE0}"/>
              </a:ext>
            </a:extLst>
          </p:cNvPr>
          <p:cNvSpPr/>
          <p:nvPr/>
        </p:nvSpPr>
        <p:spPr>
          <a:xfrm>
            <a:off x="10956235" y="7226622"/>
            <a:ext cx="2819400" cy="190499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/>
            <a:r>
              <a:rPr lang="ko-KR" altLang="en-US" sz="24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학습 </a:t>
            </a:r>
            <a:r>
              <a:rPr lang="en-US" altLang="ko-KR" sz="2400" b="1" kern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Agent</a:t>
            </a:r>
            <a:endParaRPr lang="en-US" altLang="ko-KR" sz="2400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endParaRPr lang="en-US" altLang="ko-KR" b="1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경험을 통해</a:t>
            </a:r>
            <a: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/>
            </a:r>
            <a:br>
              <a:rPr lang="en-US" altLang="ko-KR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</a:b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스스로 학습하고 성능 개선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8AB048-82B5-B42F-7527-50536C1FA5F0}"/>
              </a:ext>
            </a:extLst>
          </p:cNvPr>
          <p:cNvSpPr/>
          <p:nvPr/>
        </p:nvSpPr>
        <p:spPr>
          <a:xfrm>
            <a:off x="13966209" y="7221652"/>
            <a:ext cx="2819400" cy="1904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계층적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Agent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상위 목표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하위 작업 구조로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/>
            </a:r>
            <a:b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복잡한 작업 처리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56BFD3B-D869-BFB1-4F5A-9FE9BF1D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5987" y="2522013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의 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종류</a:t>
            </a:r>
          </a:p>
        </p:txBody>
      </p:sp>
      <p:pic>
        <p:nvPicPr>
          <p:cNvPr id="19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035" y="488502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96" y="705896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체크 표시 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996" y="4887361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다양한 자동화 도구와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유형 중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목표를 설정하고 스스로 학습하며 가장 효율적인 행동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선택하는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‘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’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구현을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본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프로젝트의 목표로 설정함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14600" y="3081130"/>
            <a:ext cx="2819400" cy="6045518"/>
          </a:xfrm>
          <a:prstGeom prst="rect">
            <a:avLst/>
          </a:prstGeom>
          <a:noFill/>
          <a:ln w="57150">
            <a:solidFill>
              <a:srgbClr val="F45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/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/>
          <p:cNvSpPr txBox="1"/>
          <p:nvPr/>
        </p:nvSpPr>
        <p:spPr>
          <a:xfrm>
            <a:off x="2162331" y="342900"/>
            <a:ext cx="642590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각자의 역할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/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124" name="Slide Number Placeholder 3"/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6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1371600" y="1646929"/>
            <a:ext cx="5013355" cy="620079"/>
            <a:chOff x="9220200" y="2400300"/>
            <a:chExt cx="7620000" cy="620079"/>
          </a:xfrm>
        </p:grpSpPr>
        <p:sp>
          <p:nvSpPr>
            <p:cNvPr id="87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 smtClean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인프라 환경 구성 및 보고서 구현</a:t>
              </a:r>
              <a:endParaRPr lang="ko-KR" altLang="en-US" sz="2400" spc="-10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  <p:sp>
          <p:nvSpPr>
            <p:cNvPr id="88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89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396031" y="2267008"/>
            <a:ext cx="4994443" cy="7292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6596463" y="1646929"/>
            <a:ext cx="5013355" cy="620079"/>
            <a:chOff x="9220200" y="2400300"/>
            <a:chExt cx="7620000" cy="620079"/>
          </a:xfrm>
        </p:grpSpPr>
        <p:sp>
          <p:nvSpPr>
            <p:cNvPr id="92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공정 데이터 기반 </a:t>
              </a:r>
              <a:r>
                <a:rPr lang="en-US" altLang="ko-KR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AI Agent </a:t>
              </a: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개발</a:t>
              </a:r>
            </a:p>
          </p:txBody>
        </p:sp>
        <p:sp>
          <p:nvSpPr>
            <p:cNvPr id="93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94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6620894" y="2273813"/>
            <a:ext cx="4994443" cy="7285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11821326" y="1646929"/>
            <a:ext cx="5013355" cy="620079"/>
            <a:chOff x="9220200" y="2400300"/>
            <a:chExt cx="7620000" cy="620079"/>
          </a:xfrm>
        </p:grpSpPr>
        <p:sp>
          <p:nvSpPr>
            <p:cNvPr id="100" name="직사각형 154">
              <a:extLst>
                <a:ext uri="{FF2B5EF4-FFF2-40B4-BE49-F238E27FC236}">
                  <a16:creationId xmlns:a16="http://schemas.microsoft.com/office/drawing/2014/main" id="{2C4A811D-5346-4046-B34C-5E33A382C5A7}"/>
                </a:ext>
              </a:extLst>
            </p:cNvPr>
            <p:cNvSpPr/>
            <p:nvPr/>
          </p:nvSpPr>
          <p:spPr bwMode="auto">
            <a:xfrm>
              <a:off x="9337189" y="2400300"/>
              <a:ext cx="7503011" cy="620079"/>
            </a:xfrm>
            <a:prstGeom prst="rect">
              <a:avLst/>
            </a:prstGeom>
            <a:solidFill>
              <a:srgbClr val="1552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lvl="0" eaLnBrk="1" hangingPunct="1">
                <a:spcBef>
                  <a:spcPct val="0"/>
                </a:spcBef>
                <a:buSzTx/>
                <a:defRPr/>
              </a:pPr>
              <a:r>
                <a:rPr lang="ko-KR" altLang="en-US" sz="2400" spc="-10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 charset="-127"/>
                </a:rPr>
                <a:t>대시보드 구현 및 프롬프트 튜닝</a:t>
              </a:r>
            </a:p>
          </p:txBody>
        </p:sp>
        <p:sp>
          <p:nvSpPr>
            <p:cNvPr id="101" name="직각 삼각형 155">
              <a:extLst>
                <a:ext uri="{FF2B5EF4-FFF2-40B4-BE49-F238E27FC236}">
                  <a16:creationId xmlns:a16="http://schemas.microsoft.com/office/drawing/2014/main" id="{F4C36E4D-5B77-43C4-9CD5-2605A2DADBC3}"/>
                </a:ext>
              </a:extLst>
            </p:cNvPr>
            <p:cNvSpPr/>
            <p:nvPr/>
          </p:nvSpPr>
          <p:spPr bwMode="auto">
            <a:xfrm flipH="1">
              <a:off x="9220200" y="2400302"/>
              <a:ext cx="116990" cy="299381"/>
            </a:xfrm>
            <a:prstGeom prst="rtTriangle">
              <a:avLst/>
            </a:prstGeom>
            <a:solidFill>
              <a:srgbClr val="BFBF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1634" tIns="35817" rIns="71634" bIns="35817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1pPr>
              <a:lvl2pPr marL="4572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2pPr>
              <a:lvl3pPr marL="9144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3pPr>
              <a:lvl4pPr marL="13716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4pPr>
              <a:lvl5pPr marL="1828800" algn="ctr" rtl="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itchFamily="2" charset="2"/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  <a:cs typeface="+mn-cs"/>
                </a:defRPr>
              </a:lvl9pPr>
            </a:lstStyle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0" cap="none" spc="-10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-127"/>
              </a:endParaRPr>
            </a:p>
          </p:txBody>
        </p:sp>
      </p:grpSp>
      <p:sp>
        <p:nvSpPr>
          <p:cNvPr id="102" name="직사각형 151">
            <a:extLst>
              <a:ext uri="{FF2B5EF4-FFF2-40B4-BE49-F238E27FC236}">
                <a16:creationId xmlns:a16="http://schemas.microsoft.com/office/drawing/2014/main" id="{DF83F4E0-A29D-45BF-90D7-2FB4E20A52D3}"/>
              </a:ext>
            </a:extLst>
          </p:cNvPr>
          <p:cNvSpPr/>
          <p:nvPr/>
        </p:nvSpPr>
        <p:spPr>
          <a:xfrm>
            <a:off x="11838500" y="2363238"/>
            <a:ext cx="4994443" cy="7285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6350"/>
            </a:sp3d>
          </a:bodyPr>
          <a:lstStyle/>
          <a:p>
            <a:pPr algn="ctr" latinLnBrk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Dotum Bold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1514273" y="4803535"/>
            <a:ext cx="1538257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공정</a:t>
            </a:r>
            <a:endParaRPr kumimoji="1" lang="en-US" altLang="ko-KR" sz="2000" dirty="0" smtClean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시뮬레이터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3199780" y="4803535"/>
            <a:ext cx="1346287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InfluxDB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14730" y="2647474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AWS EC2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설치 및 환경 구성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오픈소스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Tool)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설치</a:t>
            </a:r>
            <a:endParaRPr lang="ko-KR" altLang="en-US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73AC9D-E984-B7C5-8071-78A13CD6BCA5}"/>
              </a:ext>
            </a:extLst>
          </p:cNvPr>
          <p:cNvSpPr/>
          <p:nvPr/>
        </p:nvSpPr>
        <p:spPr>
          <a:xfrm>
            <a:off x="4693318" y="4803535"/>
            <a:ext cx="1571516" cy="91258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Grafana</a:t>
            </a:r>
            <a:endParaRPr kumimoji="1" lang="en-US" altLang="ko-KR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/>
            <a:r>
              <a:rPr kumimoji="1" lang="en-US" altLang="ko-KR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kumimoji="1" lang="ko-KR" altLang="en-US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시각화</a:t>
            </a:r>
            <a:r>
              <a:rPr kumimoji="1" lang="en-US" altLang="ko-KR" sz="2000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581782" y="2640337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4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14730" y="4138085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EC2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간 데이터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Flow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설계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581782" y="4045320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16200000" flipH="1">
            <a:off x="2976138" y="4933547"/>
            <a:ext cx="12700" cy="15895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007568" y="6064865"/>
            <a:ext cx="1734808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데이터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생성 후 적재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54" name="꺾인 연결선 153"/>
          <p:cNvCxnSpPr/>
          <p:nvPr/>
        </p:nvCxnSpPr>
        <p:spPr>
          <a:xfrm rot="16200000" flipH="1">
            <a:off x="4724986" y="4948267"/>
            <a:ext cx="12700" cy="158952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4038600" y="6043616"/>
            <a:ext cx="1734808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</a:t>
            </a:r>
            <a:endParaRPr lang="en-US" altLang="ko-KR" sz="24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시각화</a:t>
            </a:r>
            <a:endParaRPr lang="en-US" altLang="ko-KR" sz="24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8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40126" y="7150767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Flask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서버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WebSocket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연동</a:t>
            </a:r>
          </a:p>
        </p:txBody>
      </p:sp>
      <p:sp>
        <p:nvSpPr>
          <p:cNvPr id="159" name="타원 158"/>
          <p:cNvSpPr/>
          <p:nvPr/>
        </p:nvSpPr>
        <p:spPr>
          <a:xfrm>
            <a:off x="1581782" y="7150767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3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1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2340126" y="8220892"/>
            <a:ext cx="4136874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보고서 생성 구현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→ </a:t>
            </a:r>
            <a:r>
              <a:rPr lang="en-US" altLang="ko-KR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InfluxDB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데이터 조회 및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07899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주요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지표 계산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내용 요약 </a:t>
            </a:r>
          </a:p>
        </p:txBody>
      </p:sp>
      <p:sp>
        <p:nvSpPr>
          <p:cNvPr id="162" name="타원 161"/>
          <p:cNvSpPr/>
          <p:nvPr/>
        </p:nvSpPr>
        <p:spPr>
          <a:xfrm>
            <a:off x="1581782" y="8220892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4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FF160E77-855C-4D84-51EB-D93222BC4536}"/>
              </a:ext>
            </a:extLst>
          </p:cNvPr>
          <p:cNvSpPr txBox="1"/>
          <p:nvPr/>
        </p:nvSpPr>
        <p:spPr>
          <a:xfrm>
            <a:off x="7538129" y="2647474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 구현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대기행렬이론에 입각한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2x2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구현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도착률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서비스율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수리시간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점검시간 파라미터 설정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D1C8BD-0B1B-2670-BFCA-8CDD57692DFA}"/>
              </a:ext>
            </a:extLst>
          </p:cNvPr>
          <p:cNvSpPr/>
          <p:nvPr/>
        </p:nvSpPr>
        <p:spPr>
          <a:xfrm>
            <a:off x="6817879" y="2640337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94884FAD-D0E1-3883-F64D-F7827C962A42}"/>
              </a:ext>
            </a:extLst>
          </p:cNvPr>
          <p:cNvSpPr txBox="1"/>
          <p:nvPr/>
        </p:nvSpPr>
        <p:spPr>
          <a:xfrm>
            <a:off x="7538129" y="4949850"/>
            <a:ext cx="407168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 파이프라인 설계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생산이력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설비 점검 로그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시나리오 설계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2C95D43-82D0-B55C-5788-4927C82343B4}"/>
              </a:ext>
            </a:extLst>
          </p:cNvPr>
          <p:cNvSpPr/>
          <p:nvPr/>
        </p:nvSpPr>
        <p:spPr>
          <a:xfrm>
            <a:off x="6817879" y="4857085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7A58F3FA-CE7B-2F80-8C50-AA42CE8EBBBC}"/>
              </a:ext>
            </a:extLst>
          </p:cNvPr>
          <p:cNvSpPr txBox="1"/>
          <p:nvPr/>
        </p:nvSpPr>
        <p:spPr>
          <a:xfrm>
            <a:off x="7563525" y="6972300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기반 예지보전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Agent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 및 평가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LangGraph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오픈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프레임워크를 통한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복잡한 </a:t>
            </a:r>
            <a:r>
              <a:rPr lang="ko-KR" altLang="en-US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로직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구현 </a:t>
            </a:r>
            <a:endParaRPr lang="en-US" altLang="ko-KR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모델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gpt-4o</a:t>
            </a:r>
            <a:endParaRPr lang="ko-KR" altLang="en-US" sz="20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8A1402E-5C09-EC9E-DB5F-F654D2605127}"/>
              </a:ext>
            </a:extLst>
          </p:cNvPr>
          <p:cNvSpPr/>
          <p:nvPr/>
        </p:nvSpPr>
        <p:spPr>
          <a:xfrm>
            <a:off x="6817879" y="6972300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3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FF160E77-855C-4D84-51EB-D93222BC4536}"/>
              </a:ext>
            </a:extLst>
          </p:cNvPr>
          <p:cNvSpPr txBox="1"/>
          <p:nvPr/>
        </p:nvSpPr>
        <p:spPr>
          <a:xfrm>
            <a:off x="12761254" y="2654611"/>
            <a:ext cx="3950103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Grafana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대시보드 시각화 구성</a:t>
            </a:r>
          </a:p>
          <a:p>
            <a:pPr>
              <a:lnSpc>
                <a:spcPct val="150000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설비 데이터를 기반으로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시각화 및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설비별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패널 구성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3D1C8BD-0B1B-2670-BFCA-8CDD57692DFA}"/>
              </a:ext>
            </a:extLst>
          </p:cNvPr>
          <p:cNvSpPr/>
          <p:nvPr/>
        </p:nvSpPr>
        <p:spPr>
          <a:xfrm>
            <a:off x="12041004" y="2647474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1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94884FAD-D0E1-3883-F64D-F7827C962A42}"/>
              </a:ext>
            </a:extLst>
          </p:cNvPr>
          <p:cNvSpPr txBox="1"/>
          <p:nvPr/>
        </p:nvSpPr>
        <p:spPr>
          <a:xfrm>
            <a:off x="12761254" y="4713329"/>
            <a:ext cx="407168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Flask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웹 대시보드 및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</a:t>
            </a:r>
          </a:p>
          <a:p>
            <a:pPr marL="174625" lvl="0" indent="-174625">
              <a:lnSpc>
                <a:spcPct val="150000"/>
              </a:lnSpc>
              <a:buFontTx/>
              <a:buChar char="-"/>
            </a:pPr>
            <a:r>
              <a:rPr lang="ko-KR" altLang="en-US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사이드바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상태 박스 등 레이아웃 구성 </a:t>
            </a:r>
            <a:endParaRPr lang="en-US" altLang="ko-KR" sz="2000" spc="-100" dirty="0" smtClean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174625" lvl="0" indent="-174625">
              <a:lnSpc>
                <a:spcPct val="150000"/>
              </a:lnSpc>
              <a:buFontTx/>
              <a:buChar char="-"/>
            </a:pPr>
            <a:r>
              <a:rPr lang="en-US" altLang="ko-KR" sz="20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WebSocket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연동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2C95D43-82D0-B55C-5788-4927C82343B4}"/>
              </a:ext>
            </a:extLst>
          </p:cNvPr>
          <p:cNvSpPr/>
          <p:nvPr/>
        </p:nvSpPr>
        <p:spPr>
          <a:xfrm>
            <a:off x="12041004" y="4620564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2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7A58F3FA-CE7B-2F80-8C50-AA42CE8EBBBC}"/>
              </a:ext>
            </a:extLst>
          </p:cNvPr>
          <p:cNvSpPr txBox="1"/>
          <p:nvPr/>
        </p:nvSpPr>
        <p:spPr>
          <a:xfrm>
            <a:off x="12786650" y="6350139"/>
            <a:ext cx="378126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LLM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프롬프트 튜닝 및 응답 최적화</a:t>
            </a:r>
          </a:p>
          <a:p>
            <a:pPr marL="174625" lvl="0" indent="-174625">
              <a:lnSpc>
                <a:spcPct val="150000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System prompt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작성 및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KPI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응답 품질 개선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8A1402E-5C09-EC9E-DB5F-F654D2605127}"/>
              </a:ext>
            </a:extLst>
          </p:cNvPr>
          <p:cNvSpPr/>
          <p:nvPr/>
        </p:nvSpPr>
        <p:spPr>
          <a:xfrm>
            <a:off x="12041004" y="6350139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3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12788169" y="8377933"/>
            <a:ext cx="4136874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챗봇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연동 및 대화 흐름 설계</a:t>
            </a:r>
          </a:p>
          <a:p>
            <a:pPr lvl="0">
              <a:lnSpc>
                <a:spcPct val="107899"/>
              </a:lnSpc>
            </a:pP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말풍선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히스토리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탭 전환 등 </a:t>
            </a: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en-US" altLang="ko-KR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</a:t>
            </a:r>
            <a:r>
              <a:rPr lang="ko-KR" altLang="en-US" sz="20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직관적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대화 </a:t>
            </a:r>
            <a:r>
              <a:rPr lang="en-US" altLang="ko-KR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0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50" name="타원 49"/>
          <p:cNvSpPr/>
          <p:nvPr/>
        </p:nvSpPr>
        <p:spPr>
          <a:xfrm>
            <a:off x="12041004" y="8377933"/>
            <a:ext cx="580549" cy="5643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나눔스퀘어OTF_ac Bold" panose="020B0600000101010101" pitchFamily="34" charset="-127"/>
                <a:cs typeface="Arial" panose="020B0604020202020204" pitchFamily="34" charset="0"/>
              </a:rPr>
              <a:t>4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나눔스퀘어OTF_ac Bold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0A0-E10E-FCA4-3AA1-F7EA4C52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893172" y="6638442"/>
            <a:ext cx="2685831" cy="677224"/>
          </a:xfrm>
          <a:prstGeom prst="roundRect">
            <a:avLst>
              <a:gd name="adj" fmla="val 0"/>
            </a:avLst>
          </a:prstGeom>
          <a:solidFill>
            <a:srgbClr val="FFFF71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E8CA5A3F-6908-33E4-62D4-F2AF7BE2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CD799253-35DA-3CF0-782B-2AE2DE0240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BC9D8182-EAC7-0A5C-3670-43F36B6E6CC8}"/>
              </a:ext>
            </a:extLst>
          </p:cNvPr>
          <p:cNvSpPr txBox="1"/>
          <p:nvPr/>
        </p:nvSpPr>
        <p:spPr>
          <a:xfrm>
            <a:off x="2162330" y="342900"/>
            <a:ext cx="7318456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err="1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83E307DC-C452-2311-81B0-AF1D3B1532DC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예지보전의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필요성과 구현 방안을 고민한 결과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과거 수리 이력과 운영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기반으로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점검 시점을 판단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하고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자동으로 작업을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지시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하는 서비스를 기획함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28C0B5A0-ADF5-F32B-9137-B13F04F46BA3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7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2975640-CF20-9E26-4D8F-A3F559164B35}"/>
              </a:ext>
            </a:extLst>
          </p:cNvPr>
          <p:cNvCxnSpPr>
            <a:cxnSpLocks/>
          </p:cNvCxnSpPr>
          <p:nvPr/>
        </p:nvCxnSpPr>
        <p:spPr>
          <a:xfrm>
            <a:off x="1948637" y="4435375"/>
            <a:ext cx="155052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00A6B2B5-74F3-5DCA-D740-AA0F112A9F30}"/>
              </a:ext>
            </a:extLst>
          </p:cNvPr>
          <p:cNvSpPr/>
          <p:nvPr/>
        </p:nvSpPr>
        <p:spPr>
          <a:xfrm>
            <a:off x="3451376" y="4282975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E892F0B-636D-0AFD-1622-ABF2811699C4}"/>
              </a:ext>
            </a:extLst>
          </p:cNvPr>
          <p:cNvCxnSpPr>
            <a:cxnSpLocks/>
          </p:cNvCxnSpPr>
          <p:nvPr/>
        </p:nvCxnSpPr>
        <p:spPr>
          <a:xfrm>
            <a:off x="6303829" y="4435375"/>
            <a:ext cx="1743221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355B8DC5-8990-685C-5DB9-5B8D15DC8668}"/>
              </a:ext>
            </a:extLst>
          </p:cNvPr>
          <p:cNvSpPr/>
          <p:nvPr/>
        </p:nvSpPr>
        <p:spPr>
          <a:xfrm>
            <a:off x="6151429" y="4282975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BE1F34B-AF33-16D5-9741-3C248F61D41B}"/>
              </a:ext>
            </a:extLst>
          </p:cNvPr>
          <p:cNvCxnSpPr>
            <a:cxnSpLocks/>
          </p:cNvCxnSpPr>
          <p:nvPr/>
        </p:nvCxnSpPr>
        <p:spPr>
          <a:xfrm flipV="1">
            <a:off x="1942169" y="7604430"/>
            <a:ext cx="1411429" cy="289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E5F520B-4D31-0203-D78C-8E9FBD87A0E6}"/>
              </a:ext>
            </a:extLst>
          </p:cNvPr>
          <p:cNvSpPr/>
          <p:nvPr/>
        </p:nvSpPr>
        <p:spPr>
          <a:xfrm>
            <a:off x="3139742" y="7454923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D404EFB-73AC-AEB4-F2C6-27A02A9B3555}"/>
              </a:ext>
            </a:extLst>
          </p:cNvPr>
          <p:cNvCxnSpPr>
            <a:cxnSpLocks/>
          </p:cNvCxnSpPr>
          <p:nvPr/>
        </p:nvCxnSpPr>
        <p:spPr>
          <a:xfrm>
            <a:off x="3963198" y="7604430"/>
            <a:ext cx="1729574" cy="1411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8D7E524-28A2-DDA5-CE00-01DB56929F6D}"/>
              </a:ext>
            </a:extLst>
          </p:cNvPr>
          <p:cNvSpPr/>
          <p:nvPr/>
        </p:nvSpPr>
        <p:spPr>
          <a:xfrm>
            <a:off x="3603776" y="7454923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D898FC-B69D-2687-03E9-F3C94751B32E}"/>
              </a:ext>
            </a:extLst>
          </p:cNvPr>
          <p:cNvSpPr/>
          <p:nvPr/>
        </p:nvSpPr>
        <p:spPr>
          <a:xfrm>
            <a:off x="5375977" y="7445219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6C013AD0-9600-BBC2-7A47-9D83FF7CB18E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118828" y="7604430"/>
            <a:ext cx="1917711" cy="2893"/>
          </a:xfrm>
          <a:prstGeom prst="line">
            <a:avLst/>
          </a:prstGeom>
          <a:ln w="57150">
            <a:solidFill>
              <a:schemeClr val="accent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80E00262-5BFF-B4AB-D12E-C1E9C5CEA52A}"/>
              </a:ext>
            </a:extLst>
          </p:cNvPr>
          <p:cNvSpPr/>
          <p:nvPr/>
        </p:nvSpPr>
        <p:spPr>
          <a:xfrm>
            <a:off x="5814028" y="7452030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왼쪽 중괄호[L] 42">
            <a:extLst>
              <a:ext uri="{FF2B5EF4-FFF2-40B4-BE49-F238E27FC236}">
                <a16:creationId xmlns:a16="http://schemas.microsoft.com/office/drawing/2014/main" id="{426387DD-CE06-E357-A6EB-111093CDC05C}"/>
              </a:ext>
            </a:extLst>
          </p:cNvPr>
          <p:cNvSpPr/>
          <p:nvPr/>
        </p:nvSpPr>
        <p:spPr>
          <a:xfrm rot="16200000">
            <a:off x="4870095" y="3326280"/>
            <a:ext cx="148143" cy="2769630"/>
          </a:xfrm>
          <a:prstGeom prst="leftBrace">
            <a:avLst>
              <a:gd name="adj1" fmla="val 160500"/>
              <a:gd name="adj2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9D134EA2-A452-BF43-9C2C-B099652C448D}"/>
              </a:ext>
            </a:extLst>
          </p:cNvPr>
          <p:cNvSpPr/>
          <p:nvPr/>
        </p:nvSpPr>
        <p:spPr>
          <a:xfrm rot="16200000">
            <a:off x="3444910" y="7621520"/>
            <a:ext cx="148143" cy="559832"/>
          </a:xfrm>
          <a:prstGeom prst="leftBrace">
            <a:avLst>
              <a:gd name="adj1" fmla="val 1605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CDB8B35B-90AA-6240-E318-68C2E5FDF944}"/>
              </a:ext>
            </a:extLst>
          </p:cNvPr>
          <p:cNvSpPr/>
          <p:nvPr/>
        </p:nvSpPr>
        <p:spPr>
          <a:xfrm rot="16200000">
            <a:off x="5713451" y="7660136"/>
            <a:ext cx="148143" cy="482601"/>
          </a:xfrm>
          <a:prstGeom prst="leftBrace">
            <a:avLst>
              <a:gd name="adj1" fmla="val 1605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696EF2-80F4-8C92-9AE1-97CD409E7154}"/>
              </a:ext>
            </a:extLst>
          </p:cNvPr>
          <p:cNvSpPr txBox="1"/>
          <p:nvPr/>
        </p:nvSpPr>
        <p:spPr>
          <a:xfrm>
            <a:off x="4658704" y="3883934"/>
            <a:ext cx="1143000" cy="38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899"/>
              </a:lnSpc>
            </a:pPr>
            <a:r>
              <a:rPr lang="ko-KR" altLang="en-US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 발생</a:t>
            </a:r>
            <a:endParaRPr lang="ko-KR" altLang="en-US" sz="18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E1D9B4-787E-377C-6562-C6E5499F8581}"/>
              </a:ext>
            </a:extLst>
          </p:cNvPr>
          <p:cNvSpPr txBox="1"/>
          <p:nvPr/>
        </p:nvSpPr>
        <p:spPr>
          <a:xfrm>
            <a:off x="2666037" y="4828602"/>
            <a:ext cx="4420019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긴 수리시간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/>
            </a:r>
            <a:b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높은 수리비용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A55DE5-326C-15E4-7187-6E746A5F9C98}"/>
              </a:ext>
            </a:extLst>
          </p:cNvPr>
          <p:cNvSpPr txBox="1"/>
          <p:nvPr/>
        </p:nvSpPr>
        <p:spPr>
          <a:xfrm>
            <a:off x="3652795" y="7880404"/>
            <a:ext cx="2047234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짧은 점검시간</a:t>
            </a:r>
            <a:endParaRPr lang="en-US" altLang="ko-KR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낮은 점검비용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69581E7F-CD25-75C0-0115-783950BB4047}"/>
              </a:ext>
            </a:extLst>
          </p:cNvPr>
          <p:cNvSpPr txBox="1"/>
          <p:nvPr/>
        </p:nvSpPr>
        <p:spPr>
          <a:xfrm>
            <a:off x="1913759" y="3538274"/>
            <a:ext cx="6621439" cy="4392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고장 발생 시</a:t>
            </a: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20A1216E-F10E-1598-2AE9-404CC7DD379E}"/>
              </a:ext>
            </a:extLst>
          </p:cNvPr>
          <p:cNvSpPr txBox="1"/>
          <p:nvPr/>
        </p:nvSpPr>
        <p:spPr>
          <a:xfrm>
            <a:off x="1992969" y="6787346"/>
            <a:ext cx="2814826" cy="4837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예지보전을 한다면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7" name="TextBox 7">
            <a:extLst>
              <a:ext uri="{FF2B5EF4-FFF2-40B4-BE49-F238E27FC236}">
                <a16:creationId xmlns:a16="http://schemas.microsoft.com/office/drawing/2014/main" id="{AD5E8D24-8FFE-F9F9-40EB-086560F8C854}"/>
              </a:ext>
            </a:extLst>
          </p:cNvPr>
          <p:cNvSpPr txBox="1"/>
          <p:nvPr/>
        </p:nvSpPr>
        <p:spPr>
          <a:xfrm>
            <a:off x="9481309" y="4676602"/>
            <a:ext cx="7721600" cy="4837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“Q.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어떻게 점검 시점을 정할까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?”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024" name="Rectangle 3">
            <a:extLst>
              <a:ext uri="{FF2B5EF4-FFF2-40B4-BE49-F238E27FC236}">
                <a16:creationId xmlns:a16="http://schemas.microsoft.com/office/drawing/2014/main" id="{E1AF32B8-1E2C-C561-AB54-49031445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786" y="6058524"/>
            <a:ext cx="1962510" cy="1240915"/>
          </a:xfrm>
          <a:prstGeom prst="rect">
            <a:avLst/>
          </a:prstGeom>
          <a:solidFill>
            <a:srgbClr val="E9EFF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설비 진동을 활용한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고장확률 예측</a:t>
            </a:r>
          </a:p>
        </p:txBody>
      </p:sp>
      <p:pic>
        <p:nvPicPr>
          <p:cNvPr id="1055" name="Picture 2" descr="주의 ">
            <a:extLst>
              <a:ext uri="{FF2B5EF4-FFF2-40B4-BE49-F238E27FC236}">
                <a16:creationId xmlns:a16="http://schemas.microsoft.com/office/drawing/2014/main" id="{C3814A4B-6766-5BEB-800C-31D9C31AD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741" y="3725341"/>
            <a:ext cx="664430" cy="6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3">
            <a:extLst>
              <a:ext uri="{FF2B5EF4-FFF2-40B4-BE49-F238E27FC236}">
                <a16:creationId xmlns:a16="http://schemas.microsoft.com/office/drawing/2014/main" id="{D19E14AE-094A-BD1D-993C-E865C75A3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4779" y="6058524"/>
            <a:ext cx="1962510" cy="1240915"/>
          </a:xfrm>
          <a:prstGeom prst="rect">
            <a:avLst/>
          </a:prstGeom>
          <a:solidFill>
            <a:srgbClr val="E9EFF7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불량 생산 기반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  <a:defRPr/>
            </a:pPr>
            <a:r>
              <a:rPr lang="ko-KR" altLang="en-US" b="1" kern="0" dirty="0"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rial" panose="020B0604020202020204" pitchFamily="34" charset="0"/>
              </a:rPr>
              <a:t>간접적인 고장 유추</a:t>
            </a:r>
            <a:endParaRPr lang="en-US" altLang="ko-KR" b="1" kern="0" dirty="0">
              <a:latin typeface="나눔스퀘어OTF Bold" panose="020B0600000101010101" pitchFamily="34" charset="-127"/>
              <a:ea typeface="나눔스퀘어OTF 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9" name="Rectangle 3">
            <a:extLst>
              <a:ext uri="{FF2B5EF4-FFF2-40B4-BE49-F238E27FC236}">
                <a16:creationId xmlns:a16="http://schemas.microsoft.com/office/drawing/2014/main" id="{B4EACBDF-F7B4-DB30-CE90-02D7FF4A4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8772" y="5488556"/>
            <a:ext cx="3080177" cy="181088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45720" rIns="4572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과거 수리이력을 통한</a:t>
            </a:r>
            <a:endParaRPr lang="en-US" altLang="ko-KR" sz="2400" b="1" kern="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kern="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Arial" panose="020B0604020202020204" pitchFamily="34" charset="0"/>
              </a:rPr>
              <a:t>점검 시기 설정</a:t>
            </a:r>
          </a:p>
        </p:txBody>
      </p:sp>
      <p:sp>
        <p:nvSpPr>
          <p:cNvPr id="52" name="Line 4"/>
          <p:cNvSpPr>
            <a:spLocks noChangeShapeType="1"/>
          </p:cNvSpPr>
          <p:nvPr/>
        </p:nvSpPr>
        <p:spPr bwMode="auto">
          <a:xfrm>
            <a:off x="1358974" y="2918349"/>
            <a:ext cx="6402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044805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설비</a:t>
            </a: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ko-KR" altLang="en-US" sz="2400" b="1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예지보전의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필요성</a:t>
            </a:r>
          </a:p>
        </p:txBody>
      </p:sp>
      <p:pic>
        <p:nvPicPr>
          <p:cNvPr id="3076" name="Picture 4" descr="체크 표시 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267" y="493665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sp>
        <p:nvSpPr>
          <p:cNvPr id="74" name="Line 4">
            <a:extLst>
              <a:ext uri="{FF2B5EF4-FFF2-40B4-BE49-F238E27FC236}">
                <a16:creationId xmlns:a16="http://schemas.microsoft.com/office/drawing/2014/main" id="{5D85A299-2662-1C1C-71E6-2DE4DDA63B68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007" y="2918349"/>
            <a:ext cx="81821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12536034" y="2523561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설비 </a:t>
            </a:r>
            <a:r>
              <a:rPr lang="ko-KR" altLang="en-US" sz="2400" b="1" dirty="0" err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예지보전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방법론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75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F8B6-3A94-FE71-51FB-0AB34AE6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>
            <a:extLst>
              <a:ext uri="{FF2B5EF4-FFF2-40B4-BE49-F238E27FC236}">
                <a16:creationId xmlns:a16="http://schemas.microsoft.com/office/drawing/2014/main" id="{AC4E1D6C-9EC6-B8CA-5DDE-F960EE24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D3B9A7A5-444F-308F-78C5-BEEA3A4D686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7949D1A0-0757-4475-2D13-B34EC1CE987A}"/>
              </a:ext>
            </a:extLst>
          </p:cNvPr>
          <p:cNvSpPr txBox="1"/>
          <p:nvPr/>
        </p:nvSpPr>
        <p:spPr>
          <a:xfrm>
            <a:off x="2162330" y="342900"/>
            <a:ext cx="6143469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 smtClean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구현</a:t>
            </a:r>
            <a:endParaRPr lang="ko-KR" altLang="en-US" sz="3400" dirty="0">
              <a:solidFill>
                <a:srgbClr val="FFFFFF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979FA0A4-38CC-23D0-A4E6-B1BB3C9AD445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80A1F03A-BB6E-855F-2B47-6EDF7A90C7B9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과거 설비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수리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이력과 운영 데이터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기반으로 </a:t>
            </a:r>
            <a:r>
              <a:rPr lang="en-US" altLang="ko-KR" sz="2600" spc="-100" dirty="0" smtClean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AI </a:t>
            </a:r>
            <a:r>
              <a:rPr lang="en-US" altLang="ko-KR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 설비 점검 시점을 판단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하고 </a:t>
            </a:r>
            <a:r>
              <a:rPr lang="ko-KR" altLang="en-US" sz="2600" spc="-100" dirty="0">
                <a:solidFill>
                  <a:srgbClr val="C0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자동으로 작업을 지시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하는 구조로 설계함</a:t>
            </a: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C29E3625-D750-3096-DF59-EAEDF2291954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8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33" name="TextBox 7">
            <a:extLst>
              <a:ext uri="{FF2B5EF4-FFF2-40B4-BE49-F238E27FC236}">
                <a16:creationId xmlns:a16="http://schemas.microsoft.com/office/drawing/2014/main" id="{3D5DC8E8-C1EE-EBD2-F28F-98A4A41E092D}"/>
              </a:ext>
            </a:extLst>
          </p:cNvPr>
          <p:cNvSpPr txBox="1"/>
          <p:nvPr/>
        </p:nvSpPr>
        <p:spPr>
          <a:xfrm>
            <a:off x="13856458" y="3166253"/>
            <a:ext cx="275514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시뮬레이터</a:t>
            </a:r>
          </a:p>
        </p:txBody>
      </p:sp>
      <p:sp>
        <p:nvSpPr>
          <p:cNvPr id="1034" name="TextBox 7">
            <a:extLst>
              <a:ext uri="{FF2B5EF4-FFF2-40B4-BE49-F238E27FC236}">
                <a16:creationId xmlns:a16="http://schemas.microsoft.com/office/drawing/2014/main" id="{C7D74D1C-C76D-D3B3-6DD3-152F2284BC5A}"/>
              </a:ext>
            </a:extLst>
          </p:cNvPr>
          <p:cNvSpPr txBox="1"/>
          <p:nvPr/>
        </p:nvSpPr>
        <p:spPr>
          <a:xfrm>
            <a:off x="9514804" y="3203680"/>
            <a:ext cx="3034643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예지보전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endParaRPr lang="ko-KR" altLang="en-US" sz="2400" spc="-1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2" name="Line 4">
            <a:extLst>
              <a:ext uri="{FF2B5EF4-FFF2-40B4-BE49-F238E27FC236}">
                <a16:creationId xmlns:a16="http://schemas.microsoft.com/office/drawing/2014/main" id="{1969A933-E9A1-D580-23A4-843921D78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8974" y="2918349"/>
            <a:ext cx="64023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C7038121-5126-E94E-A805-750AC9C6F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805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구현 방식</a:t>
            </a:r>
          </a:p>
        </p:txBody>
      </p:sp>
      <p:sp>
        <p:nvSpPr>
          <p:cNvPr id="56" name="Line 4">
            <a:extLst>
              <a:ext uri="{FF2B5EF4-FFF2-40B4-BE49-F238E27FC236}">
                <a16:creationId xmlns:a16="http://schemas.microsoft.com/office/drawing/2014/main" id="{BB4553A0-A742-188D-A777-CE30A39FF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0007" y="2918349"/>
            <a:ext cx="818216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976E04DF-0450-0A8D-F62F-E532D92A0D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2801600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84744E9C-8A10-A783-6182-FCCBE3373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1344" y="3535373"/>
            <a:ext cx="3408675" cy="212295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BAE2792-879D-3714-37EF-4EE7D3BD0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196" y="6030146"/>
            <a:ext cx="4146342" cy="2789229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5C88954-1B79-4466-7CB8-4543749C8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556" y="3657865"/>
            <a:ext cx="4083318" cy="1889449"/>
          </a:xfrm>
          <a:prstGeom prst="rect">
            <a:avLst/>
          </a:prstGeom>
        </p:spPr>
      </p:pic>
      <p:sp>
        <p:nvSpPr>
          <p:cNvPr id="1046" name="직사각형 1045">
            <a:extLst>
              <a:ext uri="{FF2B5EF4-FFF2-40B4-BE49-F238E27FC236}">
                <a16:creationId xmlns:a16="http://schemas.microsoft.com/office/drawing/2014/main" id="{FC40797A-F5C8-0683-F40E-10DB496CF0F7}"/>
              </a:ext>
            </a:extLst>
          </p:cNvPr>
          <p:cNvSpPr/>
          <p:nvPr/>
        </p:nvSpPr>
        <p:spPr>
          <a:xfrm>
            <a:off x="13877292" y="4126622"/>
            <a:ext cx="3237461" cy="193860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643BC890-C00A-7D7E-2C60-F8942389D784}"/>
              </a:ext>
            </a:extLst>
          </p:cNvPr>
          <p:cNvSpPr/>
          <p:nvPr/>
        </p:nvSpPr>
        <p:spPr>
          <a:xfrm>
            <a:off x="9468139" y="5174298"/>
            <a:ext cx="3881272" cy="424485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0ED14EA2-5C4D-58E4-1C09-BE220BB401D9}"/>
              </a:ext>
            </a:extLst>
          </p:cNvPr>
          <p:cNvSpPr/>
          <p:nvPr/>
        </p:nvSpPr>
        <p:spPr>
          <a:xfrm>
            <a:off x="9460074" y="7086429"/>
            <a:ext cx="3889337" cy="1570512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DC7B2C5-063C-2FDF-8681-AE396BD4AA0C}"/>
              </a:ext>
            </a:extLst>
          </p:cNvPr>
          <p:cNvSpPr/>
          <p:nvPr/>
        </p:nvSpPr>
        <p:spPr>
          <a:xfrm>
            <a:off x="9460073" y="6236289"/>
            <a:ext cx="3889337" cy="758982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37BF0CB-E0F3-D82C-E207-C1D199920CED}"/>
              </a:ext>
            </a:extLst>
          </p:cNvPr>
          <p:cNvSpPr/>
          <p:nvPr/>
        </p:nvSpPr>
        <p:spPr>
          <a:xfrm>
            <a:off x="13114224" y="8402108"/>
            <a:ext cx="524279" cy="5096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E6246B2-D7BE-D42E-C891-C6CF7D814B55}"/>
              </a:ext>
            </a:extLst>
          </p:cNvPr>
          <p:cNvSpPr/>
          <p:nvPr/>
        </p:nvSpPr>
        <p:spPr>
          <a:xfrm>
            <a:off x="9151792" y="5882208"/>
            <a:ext cx="524279" cy="5096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C5FA3CC-B383-52DB-3568-60985C84233C}"/>
              </a:ext>
            </a:extLst>
          </p:cNvPr>
          <p:cNvSpPr/>
          <p:nvPr/>
        </p:nvSpPr>
        <p:spPr>
          <a:xfrm>
            <a:off x="9473546" y="4398076"/>
            <a:ext cx="3875864" cy="673150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6A6EA55-9890-3CED-C830-E49624C8CE13}"/>
              </a:ext>
            </a:extLst>
          </p:cNvPr>
          <p:cNvSpPr/>
          <p:nvPr/>
        </p:nvSpPr>
        <p:spPr>
          <a:xfrm>
            <a:off x="13114224" y="5443884"/>
            <a:ext cx="524279" cy="5096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A113945-9845-7C27-B775-732DAFF16EA2}"/>
              </a:ext>
            </a:extLst>
          </p:cNvPr>
          <p:cNvSpPr/>
          <p:nvPr/>
        </p:nvSpPr>
        <p:spPr>
          <a:xfrm>
            <a:off x="13114224" y="4130089"/>
            <a:ext cx="524279" cy="50966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F13381E-726E-F8D4-8C9B-C912067AD097}"/>
              </a:ext>
            </a:extLst>
          </p:cNvPr>
          <p:cNvSpPr/>
          <p:nvPr/>
        </p:nvSpPr>
        <p:spPr>
          <a:xfrm>
            <a:off x="13887863" y="4842556"/>
            <a:ext cx="3237461" cy="193860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863184" y="4940420"/>
            <a:ext cx="524279" cy="509665"/>
            <a:chOff x="16462480" y="4940420"/>
            <a:chExt cx="524279" cy="50966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D97211D-B3D2-5B0E-A801-E87BBBC222CB}"/>
                </a:ext>
              </a:extLst>
            </p:cNvPr>
            <p:cNvSpPr/>
            <p:nvPr/>
          </p:nvSpPr>
          <p:spPr>
            <a:xfrm>
              <a:off x="16462480" y="4940420"/>
              <a:ext cx="524279" cy="5096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spc="-100" dirty="0">
                <a:solidFill>
                  <a:schemeClr val="tx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D89E2E-0F5F-3E43-8C8F-5FF81DA42169}"/>
                </a:ext>
              </a:extLst>
            </p:cNvPr>
            <p:cNvSpPr/>
            <p:nvPr/>
          </p:nvSpPr>
          <p:spPr>
            <a:xfrm>
              <a:off x="16487786" y="5035548"/>
              <a:ext cx="473665" cy="333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pc="-1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3-1</a:t>
              </a:r>
              <a:endParaRPr lang="ko-KR" altLang="en-US" spc="-1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</p:grpSp>
      <p:sp>
        <p:nvSpPr>
          <p:cNvPr id="70" name="TextBox 4">
            <a:extLst>
              <a:ext uri="{FF2B5EF4-FFF2-40B4-BE49-F238E27FC236}">
                <a16:creationId xmlns:a16="http://schemas.microsoft.com/office/drawing/2014/main" id="{8D8A3ACF-9D1D-332D-5293-13A73CF04B0E}"/>
              </a:ext>
            </a:extLst>
          </p:cNvPr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5A4D113D-9756-5F54-A6DA-292443E6DFEE}"/>
              </a:ext>
            </a:extLst>
          </p:cNvPr>
          <p:cNvSpPr txBox="1"/>
          <p:nvPr/>
        </p:nvSpPr>
        <p:spPr>
          <a:xfrm>
            <a:off x="1581229" y="6543114"/>
            <a:ext cx="281808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설비 상태 이력 조회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67ABDEF3-9569-3614-3ECF-AE505FD60804}"/>
              </a:ext>
            </a:extLst>
          </p:cNvPr>
          <p:cNvSpPr txBox="1"/>
          <p:nvPr/>
        </p:nvSpPr>
        <p:spPr>
          <a:xfrm>
            <a:off x="1581229" y="7128433"/>
            <a:ext cx="2488905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점검 여부 판단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282136D3-ED98-57E9-EC49-EF0A90CF367D}"/>
              </a:ext>
            </a:extLst>
          </p:cNvPr>
          <p:cNvSpPr txBox="1"/>
          <p:nvPr/>
        </p:nvSpPr>
        <p:spPr>
          <a:xfrm>
            <a:off x="1581229" y="7676981"/>
            <a:ext cx="2488905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점검 요청 전송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793F453D-CAA0-A109-5D46-4CE9994FF62A}"/>
              </a:ext>
            </a:extLst>
          </p:cNvPr>
          <p:cNvSpPr txBox="1"/>
          <p:nvPr/>
        </p:nvSpPr>
        <p:spPr>
          <a:xfrm>
            <a:off x="1581229" y="8833954"/>
            <a:ext cx="2781031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다음 점검 시기 결정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26B43E86-44CA-DE6E-62AE-9C3E102D43BB}"/>
              </a:ext>
            </a:extLst>
          </p:cNvPr>
          <p:cNvSpPr txBox="1"/>
          <p:nvPr/>
        </p:nvSpPr>
        <p:spPr>
          <a:xfrm>
            <a:off x="1581229" y="8231775"/>
            <a:ext cx="2848302" cy="4990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3-1.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설비 점검 실행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85898C-3CB4-41A8-2D55-E8A42C630BB4}"/>
              </a:ext>
            </a:extLst>
          </p:cNvPr>
          <p:cNvSpPr/>
          <p:nvPr/>
        </p:nvSpPr>
        <p:spPr>
          <a:xfrm>
            <a:off x="5072987" y="3379176"/>
            <a:ext cx="2590800" cy="838200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START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579B75-8C70-A07B-4A32-8F78C48EF925}"/>
              </a:ext>
            </a:extLst>
          </p:cNvPr>
          <p:cNvSpPr txBox="1"/>
          <p:nvPr/>
        </p:nvSpPr>
        <p:spPr>
          <a:xfrm>
            <a:off x="3893092" y="4278057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①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Query </a:t>
            </a:r>
          </a:p>
          <a:p>
            <a:pPr algn="ctr">
              <a:defRPr/>
            </a:pP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호출</a:t>
            </a:r>
            <a:endParaRPr kumimoji="1"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5B720-4942-1736-B713-34FB99908671}"/>
              </a:ext>
            </a:extLst>
          </p:cNvPr>
          <p:cNvSpPr txBox="1"/>
          <p:nvPr/>
        </p:nvSpPr>
        <p:spPr>
          <a:xfrm>
            <a:off x="3734852" y="5410220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②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설비 상태</a:t>
            </a: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/>
            </a:r>
            <a:b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</a:br>
            <a:r>
              <a:rPr kumimoji="1" lang="en-US" altLang="ko-KR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    </a:t>
            </a:r>
            <a:r>
              <a:rPr kumimoji="1" lang="ko-KR" altLang="en-US" b="1" kern="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ea typeface="나눔스퀘어_ac Bold" panose="020B0600000101010101" pitchFamily="50" charset="-127"/>
                <a:cs typeface="Arial" panose="020B0604020202020204" pitchFamily="34" charset="0"/>
              </a:rPr>
              <a:t>로그 반환</a:t>
            </a:r>
            <a:endParaRPr kumimoji="1" lang="ko-KR" altLang="en-US" dirty="0"/>
          </a:p>
        </p:txBody>
      </p:sp>
      <p:sp>
        <p:nvSpPr>
          <p:cNvPr id="63" name="판단 23">
            <a:extLst>
              <a:ext uri="{FF2B5EF4-FFF2-40B4-BE49-F238E27FC236}">
                <a16:creationId xmlns:a16="http://schemas.microsoft.com/office/drawing/2014/main" id="{9F41C18F-4E3B-FCC9-C88D-F06AEA0C6317}"/>
              </a:ext>
            </a:extLst>
          </p:cNvPr>
          <p:cNvSpPr/>
          <p:nvPr/>
        </p:nvSpPr>
        <p:spPr>
          <a:xfrm>
            <a:off x="5056835" y="5922696"/>
            <a:ext cx="2623104" cy="1206953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설비 점검</a:t>
            </a:r>
            <a:endParaRPr kumimoji="1" lang="en-US" altLang="ko-KR" sz="24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여부 판단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311EEF3-CE2B-79D3-EC7B-1654B679DDD9}"/>
              </a:ext>
            </a:extLst>
          </p:cNvPr>
          <p:cNvSpPr/>
          <p:nvPr/>
        </p:nvSpPr>
        <p:spPr>
          <a:xfrm>
            <a:off x="5072987" y="7601309"/>
            <a:ext cx="2590800" cy="762000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점검 명령 전송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0D28F91-FACC-A689-A664-D267351C9897}"/>
              </a:ext>
            </a:extLst>
          </p:cNvPr>
          <p:cNvSpPr/>
          <p:nvPr/>
        </p:nvSpPr>
        <p:spPr>
          <a:xfrm>
            <a:off x="5072987" y="8768434"/>
            <a:ext cx="2590800" cy="762000"/>
          </a:xfrm>
          <a:prstGeom prst="rect">
            <a:avLst/>
          </a:prstGeom>
          <a:solidFill>
            <a:srgbClr val="B9CD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 점검 일정 생성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5F3983C-4338-E79B-4B34-59A4BD9D8CDE}"/>
              </a:ext>
            </a:extLst>
          </p:cNvPr>
          <p:cNvCxnSpPr/>
          <p:nvPr/>
        </p:nvCxnSpPr>
        <p:spPr>
          <a:xfrm flipH="1">
            <a:off x="4020713" y="4924388"/>
            <a:ext cx="8144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FEE67B1-2ABF-0919-4A48-94BEEB786E8F}"/>
              </a:ext>
            </a:extLst>
          </p:cNvPr>
          <p:cNvCxnSpPr/>
          <p:nvPr/>
        </p:nvCxnSpPr>
        <p:spPr>
          <a:xfrm flipH="1">
            <a:off x="4020713" y="5263255"/>
            <a:ext cx="814455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821C187-4012-7A87-FA99-B0BF44A41CDA}"/>
              </a:ext>
            </a:extLst>
          </p:cNvPr>
          <p:cNvCxnSpPr>
            <a:cxnSpLocks/>
          </p:cNvCxnSpPr>
          <p:nvPr/>
        </p:nvCxnSpPr>
        <p:spPr>
          <a:xfrm flipH="1">
            <a:off x="6368387" y="4217376"/>
            <a:ext cx="6392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BC82B62-8478-BDFC-B539-D4B9C2AD374B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368387" y="5489136"/>
            <a:ext cx="0" cy="4335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717BAA4-5C13-81F4-5B7E-9205D9F859A0}"/>
              </a:ext>
            </a:extLst>
          </p:cNvPr>
          <p:cNvCxnSpPr>
            <a:cxnSpLocks/>
            <a:stCxn id="63" idx="2"/>
            <a:endCxn id="71" idx="0"/>
          </p:cNvCxnSpPr>
          <p:nvPr/>
        </p:nvCxnSpPr>
        <p:spPr>
          <a:xfrm>
            <a:off x="6368387" y="7129649"/>
            <a:ext cx="0" cy="47166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15446638-BCE7-F05A-61F0-66AC1085974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6368387" y="8363309"/>
            <a:ext cx="0" cy="4051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[E] 93">
            <a:extLst>
              <a:ext uri="{FF2B5EF4-FFF2-40B4-BE49-F238E27FC236}">
                <a16:creationId xmlns:a16="http://schemas.microsoft.com/office/drawing/2014/main" id="{666A0D39-A03A-AC9B-E0AB-B6BB6A873ABC}"/>
              </a:ext>
            </a:extLst>
          </p:cNvPr>
          <p:cNvCxnSpPr>
            <a:cxnSpLocks/>
            <a:stCxn id="63" idx="3"/>
          </p:cNvCxnSpPr>
          <p:nvPr/>
        </p:nvCxnSpPr>
        <p:spPr>
          <a:xfrm flipH="1">
            <a:off x="7662103" y="6526173"/>
            <a:ext cx="17836" cy="2479964"/>
          </a:xfrm>
          <a:prstGeom prst="bentConnector4">
            <a:avLst>
              <a:gd name="adj1" fmla="val -3560215"/>
              <a:gd name="adj2" fmla="val 99038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101">
            <a:extLst>
              <a:ext uri="{FF2B5EF4-FFF2-40B4-BE49-F238E27FC236}">
                <a16:creationId xmlns:a16="http://schemas.microsoft.com/office/drawing/2014/main" id="{0BAD0269-4E00-BB68-1A58-5FC5150C20A2}"/>
              </a:ext>
            </a:extLst>
          </p:cNvPr>
          <p:cNvCxnSpPr>
            <a:stCxn id="72" idx="3"/>
            <a:endCxn id="58" idx="3"/>
          </p:cNvCxnSpPr>
          <p:nvPr/>
        </p:nvCxnSpPr>
        <p:spPr>
          <a:xfrm flipV="1">
            <a:off x="7663787" y="3798276"/>
            <a:ext cx="12700" cy="5351158"/>
          </a:xfrm>
          <a:prstGeom prst="bentConnector3">
            <a:avLst>
              <a:gd name="adj1" fmla="val 910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1DBCCE4-4717-78AA-64D1-DA350ADB607D}"/>
              </a:ext>
            </a:extLst>
          </p:cNvPr>
          <p:cNvSpPr txBox="1"/>
          <p:nvPr/>
        </p:nvSpPr>
        <p:spPr>
          <a:xfrm>
            <a:off x="5860479" y="7117742"/>
            <a:ext cx="39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A66F14-4D6E-DE1C-FA2B-537231A8E7B4}"/>
              </a:ext>
            </a:extLst>
          </p:cNvPr>
          <p:cNvSpPr txBox="1"/>
          <p:nvPr/>
        </p:nvSpPr>
        <p:spPr>
          <a:xfrm>
            <a:off x="7385970" y="612539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ko-KR" altLang="en-US" dirty="0" err="1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21E8DAA-14FF-7F3D-FC76-36B383CE304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53288" y="4650937"/>
            <a:ext cx="2576031" cy="8815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kumimoji="1" sz="2000"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Agent</a:t>
            </a:r>
            <a:endParaRPr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85" name="Picture 2" descr="머신러닝">
            <a:extLst>
              <a:ext uri="{FF2B5EF4-FFF2-40B4-BE49-F238E27FC236}">
                <a16:creationId xmlns:a16="http://schemas.microsoft.com/office/drawing/2014/main" id="{2A0E2D79-3D7A-076B-7648-E4E1BE7E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9576" y="4681259"/>
            <a:ext cx="560778" cy="58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656A697-6C49-220D-7A1A-76C73B3C5DAD}"/>
              </a:ext>
            </a:extLst>
          </p:cNvPr>
          <p:cNvSpPr txBox="1"/>
          <p:nvPr/>
        </p:nvSpPr>
        <p:spPr>
          <a:xfrm>
            <a:off x="2367211" y="575606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설비</a:t>
            </a:r>
            <a:r>
              <a:rPr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en-US" altLang="ko-KR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Status</a:t>
            </a:r>
            <a:endParaRPr kumimoji="1" lang="ko-KR" altLang="en-US" dirty="0"/>
          </a:p>
        </p:txBody>
      </p:sp>
      <p:pic>
        <p:nvPicPr>
          <p:cNvPr id="87" name="Picture 70" descr="C:\Users\user\Downloads\database (1).png">
            <a:extLst>
              <a:ext uri="{FF2B5EF4-FFF2-40B4-BE49-F238E27FC236}">
                <a16:creationId xmlns:a16="http://schemas.microsoft.com/office/drawing/2014/main" id="{959A7407-A583-C3C7-007C-BC1C3BC1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12" y="4276742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70" descr="C:\Users\user\Downloads\database (1).png">
            <a:extLst>
              <a:ext uri="{FF2B5EF4-FFF2-40B4-BE49-F238E27FC236}">
                <a16:creationId xmlns:a16="http://schemas.microsoft.com/office/drawing/2014/main" id="{78F1D75C-AEF3-131D-66AB-7B85F3A8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14" y="4622533"/>
            <a:ext cx="1098794" cy="110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2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9A0A0-E10E-FCA4-3AA1-F7EA4C52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3" name="그림 4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55" y="3052528"/>
            <a:ext cx="3473790" cy="6223873"/>
          </a:xfrm>
          <a:prstGeom prst="rect">
            <a:avLst/>
          </a:prstGeom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E8CA5A3F-6908-33E4-62D4-F2AF7BE2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</p:spPr>
      </p:pic>
      <p:pic>
        <p:nvPicPr>
          <p:cNvPr id="97" name="Picture 3">
            <a:extLst>
              <a:ext uri="{FF2B5EF4-FFF2-40B4-BE49-F238E27FC236}">
                <a16:creationId xmlns:a16="http://schemas.microsoft.com/office/drawing/2014/main" id="{CD799253-35DA-3CF0-782B-2AE2DE0240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0" y="0"/>
            <a:ext cx="18288000" cy="1206500"/>
          </a:xfrm>
          <a:prstGeom prst="rect">
            <a:avLst/>
          </a:prstGeom>
          <a:solidFill>
            <a:srgbClr val="15529B"/>
          </a:solidFill>
        </p:spPr>
      </p:pic>
      <p:sp>
        <p:nvSpPr>
          <p:cNvPr id="98" name="TextBox 5">
            <a:extLst>
              <a:ext uri="{FF2B5EF4-FFF2-40B4-BE49-F238E27FC236}">
                <a16:creationId xmlns:a16="http://schemas.microsoft.com/office/drawing/2014/main" id="{BC9D8182-EAC7-0A5C-3670-43F36B6E6CC8}"/>
              </a:ext>
            </a:extLst>
          </p:cNvPr>
          <p:cNvSpPr txBox="1"/>
          <p:nvPr/>
        </p:nvSpPr>
        <p:spPr>
          <a:xfrm>
            <a:off x="2162330" y="342900"/>
            <a:ext cx="7635842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 구성 </a:t>
            </a:r>
            <a:r>
              <a:rPr lang="en-US" altLang="ko-KR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&gt; </a:t>
            </a:r>
            <a:r>
              <a:rPr lang="ko-KR" altLang="en-US" sz="34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구현</a:t>
            </a:r>
          </a:p>
        </p:txBody>
      </p:sp>
      <p:sp>
        <p:nvSpPr>
          <p:cNvPr id="99" name="TextBox 6">
            <a:extLst>
              <a:ext uri="{FF2B5EF4-FFF2-40B4-BE49-F238E27FC236}">
                <a16:creationId xmlns:a16="http://schemas.microsoft.com/office/drawing/2014/main" id="{83E307DC-C452-2311-81B0-AF1D3B1532DC}"/>
              </a:ext>
            </a:extLst>
          </p:cNvPr>
          <p:cNvSpPr txBox="1"/>
          <p:nvPr/>
        </p:nvSpPr>
        <p:spPr>
          <a:xfrm>
            <a:off x="485931" y="431800"/>
            <a:ext cx="1828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2400" spc="-100" dirty="0">
                <a:solidFill>
                  <a:srgbClr val="FFFFFF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Chapter 2</a:t>
            </a:r>
          </a:p>
        </p:txBody>
      </p:sp>
      <p:sp>
        <p:nvSpPr>
          <p:cNvPr id="65" name="TextBox 7">
            <a:extLst>
              <a:ext uri="{FF2B5EF4-FFF2-40B4-BE49-F238E27FC236}">
                <a16:creationId xmlns:a16="http://schemas.microsoft.com/office/drawing/2014/main" id="{38D99451-DE69-5816-656E-D613BA71AF20}"/>
              </a:ext>
            </a:extLst>
          </p:cNvPr>
          <p:cNvSpPr txBox="1"/>
          <p:nvPr/>
        </p:nvSpPr>
        <p:spPr>
          <a:xfrm>
            <a:off x="1397000" y="1375227"/>
            <a:ext cx="15824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07899"/>
              </a:lnSpc>
            </a:pP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공정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데이터에 </a:t>
            </a:r>
            <a:r>
              <a:rPr lang="en-US" altLang="ko-KR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LangGraph</a:t>
            </a:r>
            <a:r>
              <a:rPr lang="en-US" altLang="ko-KR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 </a:t>
            </a:r>
            <a:r>
              <a:rPr lang="ko-KR" altLang="en-US" sz="2400" spc="-100" dirty="0" err="1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챗봇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Agent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연동하여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요청에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실시간 질의 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응답을 제공하고</a:t>
            </a:r>
            <a: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br>
              <a:rPr lang="en-US" altLang="ko-KR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</a:b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데이터를 소켓 방식으로 조회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및</a:t>
            </a:r>
            <a:r>
              <a:rPr lang="ko-KR" altLang="en-US" sz="2400" spc="-100" dirty="0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주요 지표를 계산함으로써 자동 보고서 생성 기능을 </a:t>
            </a:r>
            <a:r>
              <a:rPr lang="ko-KR" altLang="en-US" sz="2400" spc="-1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구현함</a:t>
            </a:r>
          </a:p>
        </p:txBody>
      </p:sp>
      <p:sp>
        <p:nvSpPr>
          <p:cNvPr id="124" name="Slide Number Placeholder 3">
            <a:extLst>
              <a:ext uri="{FF2B5EF4-FFF2-40B4-BE49-F238E27FC236}">
                <a16:creationId xmlns:a16="http://schemas.microsoft.com/office/drawing/2014/main" id="{28C0B5A0-ADF5-F32B-9137-B13F04F46BA3}"/>
              </a:ext>
            </a:extLst>
          </p:cNvPr>
          <p:cNvSpPr txBox="1">
            <a:spLocks/>
          </p:cNvSpPr>
          <p:nvPr/>
        </p:nvSpPr>
        <p:spPr>
          <a:xfrm>
            <a:off x="15925800" y="9856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600" smtClean="0">
                <a:solidFill>
                  <a:srgbClr val="035D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pPr/>
              <a:t>9</a:t>
            </a:fld>
            <a:endParaRPr lang="en-US" sz="1600" dirty="0">
              <a:solidFill>
                <a:srgbClr val="035D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2" name="Line 4"/>
          <p:cNvSpPr>
            <a:spLocks noChangeShapeType="1"/>
          </p:cNvSpPr>
          <p:nvPr/>
        </p:nvSpPr>
        <p:spPr bwMode="auto">
          <a:xfrm>
            <a:off x="1358973" y="2918349"/>
            <a:ext cx="7548119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Arial" pitchFamily="34" charset="0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298987" y="2494940"/>
            <a:ext cx="1143000" cy="22858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ko-KR" altLang="en-US" sz="2400" b="1" dirty="0" err="1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챗봇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Agent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구현 방식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6" name="Line 4"/>
          <p:cNvSpPr>
            <a:spLocks noChangeShapeType="1"/>
          </p:cNvSpPr>
          <p:nvPr/>
        </p:nvSpPr>
        <p:spPr bwMode="auto">
          <a:xfrm>
            <a:off x="9309100" y="2918349"/>
            <a:ext cx="749307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 flipH="1">
            <a:off x="13088224" y="2494940"/>
            <a:ext cx="531726" cy="228599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LLM </a:t>
            </a:r>
            <a:r>
              <a:rPr lang="ko-KR" altLang="en-US" sz="2400" b="1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rPr>
              <a:t>보고서 생성 구현 방식</a:t>
            </a:r>
            <a:endParaRPr lang="ko-KR" altLang="en-US" sz="2400" b="1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itchFamily="34" charset="0"/>
            </a:endParaRPr>
          </a:p>
        </p:txBody>
      </p:sp>
      <p:sp>
        <p:nvSpPr>
          <p:cNvPr id="70" name="TextBox 4"/>
          <p:cNvSpPr txBox="1"/>
          <p:nvPr/>
        </p:nvSpPr>
        <p:spPr>
          <a:xfrm>
            <a:off x="10896600" y="657175"/>
            <a:ext cx="6993081" cy="3409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AI Agent 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제조공장 </a:t>
            </a:r>
            <a:r>
              <a:rPr lang="ko-KR" altLang="en-US" sz="20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예지보전</a:t>
            </a:r>
            <a:r>
              <a:rPr lang="ko-KR" altLang="en-US" sz="20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지능형 운영관리 시스템</a:t>
            </a:r>
            <a:endParaRPr lang="ko-KR" altLang="en-US" sz="20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33647" y="3466918"/>
            <a:ext cx="2291350" cy="1030606"/>
          </a:xfrm>
          <a:prstGeom prst="rect">
            <a:avLst/>
          </a:prstGeom>
          <a:solidFill>
            <a:srgbClr val="F0F5F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입력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4428851" y="5181525"/>
            <a:ext cx="1384537" cy="902777"/>
          </a:xfrm>
          <a:prstGeom prst="rect">
            <a:avLst/>
          </a:prstGeom>
          <a:solidFill>
            <a:srgbClr val="D8E3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GPT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 응답 생성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13737" y="6785000"/>
            <a:ext cx="2328034" cy="1130865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ToolNode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</a:t>
            </a:r>
            <a:endParaRPr kumimoji="1" lang="en-US" altLang="ko-KR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(Influx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쿼리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1" lang="ko-KR" altLang="en-US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2D0020-BDC4-6883-0581-C1EB862EBC69}"/>
              </a:ext>
            </a:extLst>
          </p:cNvPr>
          <p:cNvSpPr/>
          <p:nvPr/>
        </p:nvSpPr>
        <p:spPr>
          <a:xfrm>
            <a:off x="1513737" y="8311787"/>
            <a:ext cx="2328034" cy="1025259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Tool 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결과 </a:t>
            </a:r>
            <a:endParaRPr kumimoji="1" lang="en-US" altLang="ko-KR" sz="20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메시지 생성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3" idx="0"/>
            <a:endCxn id="48" idx="2"/>
          </p:cNvCxnSpPr>
          <p:nvPr/>
        </p:nvCxnSpPr>
        <p:spPr>
          <a:xfrm flipV="1">
            <a:off x="2677754" y="6389077"/>
            <a:ext cx="0" cy="3959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1" idx="1"/>
            <a:endCxn id="48" idx="3"/>
          </p:cNvCxnSpPr>
          <p:nvPr/>
        </p:nvCxnSpPr>
        <p:spPr>
          <a:xfrm flipH="1">
            <a:off x="3923607" y="5632914"/>
            <a:ext cx="505244" cy="83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판단 23">
            <a:extLst>
              <a:ext uri="{FF2B5EF4-FFF2-40B4-BE49-F238E27FC236}">
                <a16:creationId xmlns:a16="http://schemas.microsoft.com/office/drawing/2014/main" id="{494A4122-B2BC-489E-8A08-2609EB24CD58}"/>
              </a:ext>
            </a:extLst>
          </p:cNvPr>
          <p:cNvSpPr/>
          <p:nvPr/>
        </p:nvSpPr>
        <p:spPr>
          <a:xfrm>
            <a:off x="1431901" y="4893447"/>
            <a:ext cx="2491706" cy="1495630"/>
          </a:xfrm>
          <a:prstGeom prst="flowChartDecision">
            <a:avLst/>
          </a:prstGeom>
          <a:solidFill>
            <a:srgbClr val="248F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R" sz="2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GPT-</a:t>
            </a:r>
          </a:p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도구 필요 여부 판단</a:t>
            </a:r>
          </a:p>
        </p:txBody>
      </p:sp>
      <p:cxnSp>
        <p:nvCxnSpPr>
          <p:cNvPr id="49" name="꺾인 연결선[E] 101">
            <a:extLst>
              <a:ext uri="{FF2B5EF4-FFF2-40B4-BE49-F238E27FC236}">
                <a16:creationId xmlns:a16="http://schemas.microsoft.com/office/drawing/2014/main" id="{D63EE7F2-F102-4678-C042-19264B15C6AB}"/>
              </a:ext>
            </a:extLst>
          </p:cNvPr>
          <p:cNvCxnSpPr>
            <a:stCxn id="44" idx="3"/>
            <a:endCxn id="41" idx="2"/>
          </p:cNvCxnSpPr>
          <p:nvPr/>
        </p:nvCxnSpPr>
        <p:spPr>
          <a:xfrm flipV="1">
            <a:off x="3841771" y="6084302"/>
            <a:ext cx="1279349" cy="27401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2314980" y="4530232"/>
            <a:ext cx="26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예</a:t>
            </a:r>
            <a:endParaRPr kumimoji="1" lang="ko-KR" alt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2371DE-90D9-FC7D-2703-D7F99F0A1545}"/>
              </a:ext>
            </a:extLst>
          </p:cNvPr>
          <p:cNvSpPr txBox="1"/>
          <p:nvPr/>
        </p:nvSpPr>
        <p:spPr>
          <a:xfrm>
            <a:off x="3454568" y="5090484"/>
            <a:ext cx="105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ko-KR" altLang="en-US" sz="2400" dirty="0">
                <a:solidFill>
                  <a:srgbClr val="333333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아니오</a:t>
            </a:r>
            <a:endParaRPr kumimoji="1" lang="ko-KR" altLang="en-US" sz="24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2677754" y="7915865"/>
            <a:ext cx="0" cy="39592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0D1AFE5-EE58-667A-5C17-5053B8880603}"/>
              </a:ext>
            </a:extLst>
          </p:cNvPr>
          <p:cNvGrpSpPr/>
          <p:nvPr/>
        </p:nvGrpSpPr>
        <p:grpSpPr>
          <a:xfrm>
            <a:off x="9529267" y="6416714"/>
            <a:ext cx="7310933" cy="2908189"/>
            <a:chOff x="9425808" y="6654911"/>
            <a:chExt cx="7376366" cy="2908189"/>
          </a:xfrm>
        </p:grpSpPr>
        <p:sp>
          <p:nvSpPr>
            <p:cNvPr id="67" name="직사각형 151">
              <a:extLst>
                <a:ext uri="{FF2B5EF4-FFF2-40B4-BE49-F238E27FC236}">
                  <a16:creationId xmlns:a16="http://schemas.microsoft.com/office/drawing/2014/main" id="{4B4BE0FB-949D-D8BB-4F77-8F83675E38AD}"/>
                </a:ext>
              </a:extLst>
            </p:cNvPr>
            <p:cNvSpPr/>
            <p:nvPr/>
          </p:nvSpPr>
          <p:spPr>
            <a:xfrm>
              <a:off x="9425808" y="6654911"/>
              <a:ext cx="7376366" cy="2908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6350"/>
              </a:sp3d>
            </a:bodyPr>
            <a:lstStyle/>
            <a:p>
              <a:pPr algn="ctr" latinLnBrk="0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Dotum Bold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02CE7A3-BA76-69E4-3D2E-8879414CDB33}"/>
                </a:ext>
              </a:extLst>
            </p:cNvPr>
            <p:cNvSpPr/>
            <p:nvPr/>
          </p:nvSpPr>
          <p:spPr>
            <a:xfrm>
              <a:off x="9697120" y="7117053"/>
              <a:ext cx="1643975" cy="838317"/>
            </a:xfrm>
            <a:prstGeom prst="rect">
              <a:avLst/>
            </a:prstGeom>
            <a:solidFill>
              <a:srgbClr val="F0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Start</a:t>
              </a:r>
              <a:endParaRPr kumimoji="1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3428C050-04A5-1C71-A642-0422166C9437}"/>
                </a:ext>
              </a:extLst>
            </p:cNvPr>
            <p:cNvCxnSpPr>
              <a:stCxn id="91" idx="2"/>
              <a:endCxn id="92" idx="0"/>
            </p:cNvCxnSpPr>
            <p:nvPr/>
          </p:nvCxnSpPr>
          <p:spPr>
            <a:xfrm>
              <a:off x="13063020" y="7661802"/>
              <a:ext cx="0" cy="34343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E877F84-D835-9BD9-8D6F-B2B5D111B446}"/>
                </a:ext>
              </a:extLst>
            </p:cNvPr>
            <p:cNvSpPr/>
            <p:nvPr/>
          </p:nvSpPr>
          <p:spPr>
            <a:xfrm>
              <a:off x="11788078" y="7117053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InfluxDB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데이터 조회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CAB03AB-C5E7-F7A1-4CB3-287E55C296DF}"/>
                </a:ext>
              </a:extLst>
            </p:cNvPr>
            <p:cNvSpPr/>
            <p:nvPr/>
          </p:nvSpPr>
          <p:spPr>
            <a:xfrm>
              <a:off x="11788078" y="8005235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주요 지표 계산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BA18E55-0481-DAF2-A61F-7BCF33945D7D}"/>
                </a:ext>
              </a:extLst>
            </p:cNvPr>
            <p:cNvSpPr/>
            <p:nvPr/>
          </p:nvSpPr>
          <p:spPr>
            <a:xfrm>
              <a:off x="11788078" y="8893417"/>
              <a:ext cx="2549884" cy="544749"/>
            </a:xfrm>
            <a:prstGeom prst="rect">
              <a:avLst/>
            </a:prstGeom>
            <a:solidFill>
              <a:srgbClr val="D8E3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GPT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호출 → 요약 생성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0077201-4963-0279-511C-84B98217FB27}"/>
                </a:ext>
              </a:extLst>
            </p:cNvPr>
            <p:cNvSpPr/>
            <p:nvPr/>
          </p:nvSpPr>
          <p:spPr>
            <a:xfrm>
              <a:off x="14785550" y="7117053"/>
              <a:ext cx="1762212" cy="838317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보고서 응답 </a:t>
              </a:r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json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반환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ABBE8B6-6749-16D8-4709-9F4FFC17CB6D}"/>
                </a:ext>
              </a:extLst>
            </p:cNvPr>
            <p:cNvSpPr/>
            <p:nvPr/>
          </p:nvSpPr>
          <p:spPr>
            <a:xfrm>
              <a:off x="14796327" y="8599849"/>
              <a:ext cx="1762212" cy="838317"/>
            </a:xfrm>
            <a:prstGeom prst="rect">
              <a:avLst/>
            </a:prstGeom>
            <a:solidFill>
              <a:srgbClr val="B9CDE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r>
                <a:rPr kumimoji="1" lang="en-US" altLang="ko-KR" dirty="0" err="1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docx</a:t>
              </a:r>
              <a:r>
                <a:rPr kumimoji="1" lang="en-US" altLang="ko-KR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파일</a:t>
              </a:r>
              <a:endParaRPr kumimoji="1" lang="en-US" altLang="ko-KR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ctr"/>
              <a:r>
                <a:rPr kumimoji="1" lang="ko-KR" altLang="en-US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내보내기</a:t>
              </a:r>
            </a:p>
          </p:txBody>
        </p:sp>
        <p:cxnSp>
          <p:nvCxnSpPr>
            <p:cNvPr id="100" name="꺾인 연결선[E] 93">
              <a:extLst>
                <a:ext uri="{FF2B5EF4-FFF2-40B4-BE49-F238E27FC236}">
                  <a16:creationId xmlns:a16="http://schemas.microsoft.com/office/drawing/2014/main" id="{CA4E2B90-AA91-B01B-3D80-2CCC544D3293}"/>
                </a:ext>
              </a:extLst>
            </p:cNvPr>
            <p:cNvCxnSpPr>
              <a:cxnSpLocks/>
              <a:stCxn id="93" idx="3"/>
              <a:endCxn id="94" idx="1"/>
            </p:cNvCxnSpPr>
            <p:nvPr/>
          </p:nvCxnSpPr>
          <p:spPr>
            <a:xfrm flipV="1">
              <a:off x="14337962" y="7536212"/>
              <a:ext cx="447588" cy="16295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809DA34E-0037-E6A8-7793-AD7BF15413E3}"/>
                </a:ext>
              </a:extLst>
            </p:cNvPr>
            <p:cNvCxnSpPr>
              <a:stCxn id="94" idx="2"/>
              <a:endCxn id="95" idx="0"/>
            </p:cNvCxnSpPr>
            <p:nvPr/>
          </p:nvCxnSpPr>
          <p:spPr>
            <a:xfrm>
              <a:off x="15666656" y="7955370"/>
              <a:ext cx="10777" cy="64447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1F7004-5065-7652-E54D-B564235E508E}"/>
                </a:ext>
              </a:extLst>
            </p:cNvPr>
            <p:cNvSpPr/>
            <p:nvPr/>
          </p:nvSpPr>
          <p:spPr>
            <a:xfrm>
              <a:off x="9697120" y="8599849"/>
              <a:ext cx="1643975" cy="838317"/>
            </a:xfrm>
            <a:prstGeom prst="rect">
              <a:avLst/>
            </a:prstGeom>
            <a:solidFill>
              <a:srgbClr val="F0F5F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spc="-1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사용자 보고서 생성 요청</a:t>
              </a: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524799A9-D624-B72E-B78A-6ABE08FBE522}"/>
                </a:ext>
              </a:extLst>
            </p:cNvPr>
            <p:cNvCxnSpPr>
              <a:stCxn id="68" idx="2"/>
              <a:endCxn id="102" idx="0"/>
            </p:cNvCxnSpPr>
            <p:nvPr/>
          </p:nvCxnSpPr>
          <p:spPr>
            <a:xfrm>
              <a:off x="10519108" y="7955370"/>
              <a:ext cx="0" cy="64447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[E] 93">
              <a:extLst>
                <a:ext uri="{FF2B5EF4-FFF2-40B4-BE49-F238E27FC236}">
                  <a16:creationId xmlns:a16="http://schemas.microsoft.com/office/drawing/2014/main" id="{5ADB54E1-8686-C0FA-0E46-9D29A0876D84}"/>
                </a:ext>
              </a:extLst>
            </p:cNvPr>
            <p:cNvCxnSpPr>
              <a:cxnSpLocks/>
              <a:stCxn id="102" idx="3"/>
              <a:endCxn id="91" idx="1"/>
            </p:cNvCxnSpPr>
            <p:nvPr/>
          </p:nvCxnSpPr>
          <p:spPr>
            <a:xfrm flipV="1">
              <a:off x="11341095" y="7389428"/>
              <a:ext cx="446983" cy="16295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F7FDAFB5-4945-6019-38B2-7CCA73355E53}"/>
                </a:ext>
              </a:extLst>
            </p:cNvPr>
            <p:cNvCxnSpPr>
              <a:stCxn id="92" idx="2"/>
              <a:endCxn id="93" idx="0"/>
            </p:cNvCxnSpPr>
            <p:nvPr/>
          </p:nvCxnSpPr>
          <p:spPr>
            <a:xfrm>
              <a:off x="13063020" y="8549984"/>
              <a:ext cx="0" cy="343433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5977106" y="3817178"/>
            <a:ext cx="2824106" cy="775167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6012749" y="4659617"/>
            <a:ext cx="2788462" cy="779390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" name="꺾인 연결선 4"/>
          <p:cNvCxnSpPr>
            <a:stCxn id="123" idx="1"/>
            <a:endCxn id="40" idx="0"/>
          </p:cNvCxnSpPr>
          <p:nvPr/>
        </p:nvCxnSpPr>
        <p:spPr>
          <a:xfrm rot="10800000">
            <a:off x="2679322" y="3466918"/>
            <a:ext cx="3297784" cy="737844"/>
          </a:xfrm>
          <a:prstGeom prst="bentConnector4">
            <a:avLst>
              <a:gd name="adj1" fmla="val 32630"/>
              <a:gd name="adj2" fmla="val 13098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 125"/>
          <p:cNvCxnSpPr>
            <a:stCxn id="41" idx="0"/>
            <a:endCxn id="125" idx="1"/>
          </p:cNvCxnSpPr>
          <p:nvPr/>
        </p:nvCxnSpPr>
        <p:spPr>
          <a:xfrm rot="5400000" flipH="1" flipV="1">
            <a:off x="5500828" y="4669605"/>
            <a:ext cx="132213" cy="89162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650C8DE-4B1A-DEAF-293C-4A7640285B57}"/>
              </a:ext>
            </a:extLst>
          </p:cNvPr>
          <p:cNvCxnSpPr>
            <a:stCxn id="48" idx="0"/>
            <a:endCxn id="40" idx="2"/>
          </p:cNvCxnSpPr>
          <p:nvPr/>
        </p:nvCxnSpPr>
        <p:spPr>
          <a:xfrm flipV="1">
            <a:off x="2677754" y="4497524"/>
            <a:ext cx="1568" cy="3959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/>
          <a:srcRect r="27819" b="48920"/>
          <a:stretch/>
        </p:blipFill>
        <p:spPr>
          <a:xfrm>
            <a:off x="9456185" y="3021043"/>
            <a:ext cx="4945616" cy="3341657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37" y="5183532"/>
            <a:ext cx="2710560" cy="1491246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8"/>
          <a:srcRect r="37129"/>
          <a:stretch/>
        </p:blipFill>
        <p:spPr>
          <a:xfrm>
            <a:off x="14170914" y="3945362"/>
            <a:ext cx="2451548" cy="769259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9632850" y="4368979"/>
            <a:ext cx="577950" cy="223366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8" name="꺾인 연결선 207"/>
          <p:cNvCxnSpPr>
            <a:stCxn id="207" idx="1"/>
            <a:endCxn id="68" idx="1"/>
          </p:cNvCxnSpPr>
          <p:nvPr/>
        </p:nvCxnSpPr>
        <p:spPr>
          <a:xfrm rot="10800000" flipH="1" flipV="1">
            <a:off x="9632850" y="4480661"/>
            <a:ext cx="165322" cy="2817353"/>
          </a:xfrm>
          <a:prstGeom prst="bentConnector3">
            <a:avLst>
              <a:gd name="adj1" fmla="val -13827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217" idx="2"/>
            <a:endCxn id="134" idx="1"/>
          </p:cNvCxnSpPr>
          <p:nvPr/>
        </p:nvCxnSpPr>
        <p:spPr>
          <a:xfrm rot="5400000" flipH="1" flipV="1">
            <a:off x="12464364" y="2885796"/>
            <a:ext cx="262353" cy="3150745"/>
          </a:xfrm>
          <a:prstGeom prst="bentConnector4">
            <a:avLst>
              <a:gd name="adj1" fmla="val -87135"/>
              <a:gd name="adj2" fmla="val 8310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10305538" y="4368979"/>
            <a:ext cx="1429262" cy="223366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868720A-FFD3-74DC-742E-8AD7D8290510}"/>
              </a:ext>
            </a:extLst>
          </p:cNvPr>
          <p:cNvSpPr/>
          <p:nvPr/>
        </p:nvSpPr>
        <p:spPr>
          <a:xfrm>
            <a:off x="14170912" y="4031365"/>
            <a:ext cx="2417133" cy="628251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1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lpcNikoikrb86Rnnbyp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gxxUE0SRineOTO3mqPb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2842</Words>
  <Application>Microsoft Office PowerPoint</Application>
  <PresentationFormat>사용자 지정</PresentationFormat>
  <Paragraphs>658</Paragraphs>
  <Slides>22</Slides>
  <Notes>18</Notes>
  <HiddenSlides>4</HiddenSlides>
  <MMClips>1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50" baseType="lpstr">
      <vt:lpstr>나눔스퀘어_ac Bold</vt:lpstr>
      <vt:lpstr>나눔스퀘어 Light</vt:lpstr>
      <vt:lpstr>KoPub돋움체 Bold</vt:lpstr>
      <vt:lpstr>나눔스퀘어OTF Bold</vt:lpstr>
      <vt:lpstr>KoPub돋움체 Medium</vt:lpstr>
      <vt:lpstr>NanumSquareOTF</vt:lpstr>
      <vt:lpstr>맑은 고딕</vt:lpstr>
      <vt:lpstr>나눔스퀘어_ac</vt:lpstr>
      <vt:lpstr>나눔스퀘어OTF_ac Bold</vt:lpstr>
      <vt:lpstr>나눔스퀘어 ExtraBold</vt:lpstr>
      <vt:lpstr>Rix모던고딕 B</vt:lpstr>
      <vt:lpstr>나눔스퀘어OTF ExtraBold</vt:lpstr>
      <vt:lpstr>KoPubDotum Bold</vt:lpstr>
      <vt:lpstr>Arial</vt:lpstr>
      <vt:lpstr>나눔스퀘어OTF_ac</vt:lpstr>
      <vt:lpstr>Wingdings</vt:lpstr>
      <vt:lpstr>Calibri</vt:lpstr>
      <vt:lpstr>Noto Sans KR</vt:lpstr>
      <vt:lpstr>NanumSquareOTF Bold</vt:lpstr>
      <vt:lpstr>나눔스퀘어_ac ExtraBold</vt:lpstr>
      <vt:lpstr>나눔스퀘어_ac Light</vt:lpstr>
      <vt:lpstr>나눔스퀘어OTF Light</vt:lpstr>
      <vt:lpstr>나눔스퀘어 Bold</vt:lpstr>
      <vt:lpstr>나눔스퀘어OTF</vt:lpstr>
      <vt:lpstr>맑은 고딕</vt:lpstr>
      <vt:lpstr>나눔스퀘어OTF_ac ExtraBold</vt:lpstr>
      <vt:lpstr>Monotype Sorts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227</cp:revision>
  <dcterms:created xsi:type="dcterms:W3CDTF">2006-08-16T00:00:00Z</dcterms:created>
  <dcterms:modified xsi:type="dcterms:W3CDTF">2025-04-12T05:57:34Z</dcterms:modified>
</cp:coreProperties>
</file>